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8" r:id="rId3"/>
    <p:sldId id="262" r:id="rId4"/>
    <p:sldId id="259" r:id="rId5"/>
    <p:sldId id="311" r:id="rId6"/>
    <p:sldId id="312" r:id="rId7"/>
    <p:sldId id="337" r:id="rId8"/>
    <p:sldId id="338" r:id="rId9"/>
    <p:sldId id="336" r:id="rId10"/>
    <p:sldId id="313" r:id="rId11"/>
    <p:sldId id="319" r:id="rId12"/>
    <p:sldId id="352" r:id="rId13"/>
    <p:sldId id="353" r:id="rId14"/>
    <p:sldId id="350" r:id="rId15"/>
    <p:sldId id="320" r:id="rId16"/>
    <p:sldId id="321" r:id="rId17"/>
    <p:sldId id="322" r:id="rId18"/>
    <p:sldId id="323" r:id="rId19"/>
    <p:sldId id="325" r:id="rId20"/>
    <p:sldId id="314" r:id="rId21"/>
    <p:sldId id="363" r:id="rId22"/>
    <p:sldId id="365" r:id="rId23"/>
    <p:sldId id="364" r:id="rId24"/>
    <p:sldId id="315" r:id="rId25"/>
    <p:sldId id="316" r:id="rId26"/>
    <p:sldId id="317" r:id="rId27"/>
    <p:sldId id="318" r:id="rId28"/>
    <p:sldId id="351" r:id="rId29"/>
    <p:sldId id="341" r:id="rId30"/>
    <p:sldId id="342" r:id="rId31"/>
    <p:sldId id="346" r:id="rId32"/>
    <p:sldId id="347" r:id="rId33"/>
    <p:sldId id="360" r:id="rId34"/>
    <p:sldId id="326" r:id="rId35"/>
    <p:sldId id="327" r:id="rId36"/>
    <p:sldId id="328" r:id="rId37"/>
    <p:sldId id="329" r:id="rId38"/>
    <p:sldId id="362" r:id="rId39"/>
    <p:sldId id="330" r:id="rId40"/>
    <p:sldId id="331" r:id="rId41"/>
    <p:sldId id="333" r:id="rId42"/>
    <p:sldId id="334" r:id="rId43"/>
    <p:sldId id="335" r:id="rId44"/>
    <p:sldId id="340" r:id="rId45"/>
    <p:sldId id="339" r:id="rId46"/>
    <p:sldId id="343" r:id="rId47"/>
    <p:sldId id="344" r:id="rId48"/>
    <p:sldId id="345" r:id="rId49"/>
    <p:sldId id="348" r:id="rId50"/>
    <p:sldId id="349" r:id="rId51"/>
    <p:sldId id="354" r:id="rId52"/>
    <p:sldId id="359" r:id="rId53"/>
    <p:sldId id="358" r:id="rId54"/>
    <p:sldId id="357" r:id="rId55"/>
  </p:sldIdLst>
  <p:sldSz cx="9144000" cy="5143500" type="screen16x9"/>
  <p:notesSz cx="7010400" cy="9296400"/>
  <p:embeddedFontLst>
    <p:embeddedFont>
      <p:font typeface="Montserrat" panose="020B0604020202020204" charset="0"/>
      <p:regular r:id="rId58"/>
      <p:bold r:id="rId59"/>
      <p:italic r:id="rId60"/>
      <p:boldItalic r:id="rId61"/>
    </p:embeddedFont>
    <p:embeddedFont>
      <p:font typeface="Crimson Text" panose="020B0604020202020204" charset="0"/>
      <p:regular r:id="rId62"/>
      <p:bold r:id="rId63"/>
      <p:italic r:id="rId64"/>
      <p:boldItalic r:id="rId65"/>
    </p:embeddedFont>
    <p:embeddedFont>
      <p:font typeface="Lato" panose="020F0502020204030203" pitchFamily="34" charset="0"/>
      <p:regular r:id="rId66"/>
      <p:bold r:id="rId67"/>
      <p:italic r:id="rId68"/>
      <p:boldItalic r:id="rId69"/>
    </p:embeddedFont>
    <p:embeddedFont>
      <p:font typeface="Merriweather Light" panose="020B0604020202020204" charset="0"/>
      <p:regular r:id="rId70"/>
      <p:bold r:id="rId71"/>
      <p:italic r:id="rId72"/>
      <p:boldItalic r:id="rId73"/>
    </p:embeddedFont>
    <p:embeddedFont>
      <p:font typeface="Vidaloka" panose="020B0604020202020204" charset="0"/>
      <p:regular r:id="rId7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B9D03ED-A3AD-4C1B-AA1D-12F17BFB2F8A}">
  <a:tblStyle styleId="{DB9D03ED-A3AD-4C1B-AA1D-12F17BFB2F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7" d="100"/>
          <a:sy n="157" d="100"/>
        </p:scale>
        <p:origin x="2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font" Target="fonts/font6.fntdata"/><Relationship Id="rId68" Type="http://schemas.openxmlformats.org/officeDocument/2006/relationships/font" Target="fonts/font11.fntdata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1.fntdata"/><Relationship Id="rId66" Type="http://schemas.openxmlformats.org/officeDocument/2006/relationships/font" Target="fonts/font9.fntdata"/><Relationship Id="rId74" Type="http://schemas.openxmlformats.org/officeDocument/2006/relationships/font" Target="fonts/font1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3.fntdata"/><Relationship Id="rId65" Type="http://schemas.openxmlformats.org/officeDocument/2006/relationships/font" Target="fonts/font8.fntdata"/><Relationship Id="rId73" Type="http://schemas.openxmlformats.org/officeDocument/2006/relationships/font" Target="fonts/font16.fntdata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64" Type="http://schemas.openxmlformats.org/officeDocument/2006/relationships/font" Target="fonts/font7.fntdata"/><Relationship Id="rId69" Type="http://schemas.openxmlformats.org/officeDocument/2006/relationships/font" Target="fonts/font12.fntdata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15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2.fntdata"/><Relationship Id="rId67" Type="http://schemas.openxmlformats.org/officeDocument/2006/relationships/font" Target="fonts/font10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fonts/font5.fntdata"/><Relationship Id="rId70" Type="http://schemas.openxmlformats.org/officeDocument/2006/relationships/font" Target="fonts/font13.fntdata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944E9F-11EE-4C9F-BC3F-CF54F90F1840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D1C3D4-2B80-4739-B4F7-BD77F5D9F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81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56000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921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cf7a3c50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cf7a3c503a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649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cf7a3c503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cf7a3c503a_0_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2510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cd8a80d6b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cd8a80d6bc_0_1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6790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cc7554a049_0_4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cc7554a049_0_44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3565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39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3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39975" y="1324500"/>
            <a:ext cx="7064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40000" y="3377100"/>
            <a:ext cx="7064100" cy="44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257975" y="-72550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6467450" y="3935375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4_1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subTitle" idx="1"/>
          </p:nvPr>
        </p:nvSpPr>
        <p:spPr>
          <a:xfrm>
            <a:off x="3414050" y="1811988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ubTitle" idx="2"/>
          </p:nvPr>
        </p:nvSpPr>
        <p:spPr>
          <a:xfrm>
            <a:off x="3564200" y="2152000"/>
            <a:ext cx="201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subTitle" idx="3"/>
          </p:nvPr>
        </p:nvSpPr>
        <p:spPr>
          <a:xfrm>
            <a:off x="705725" y="1811988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subTitle" idx="4"/>
          </p:nvPr>
        </p:nvSpPr>
        <p:spPr>
          <a:xfrm>
            <a:off x="855875" y="2152000"/>
            <a:ext cx="201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subTitle" idx="5"/>
          </p:nvPr>
        </p:nvSpPr>
        <p:spPr>
          <a:xfrm>
            <a:off x="6122325" y="1811988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ubTitle" idx="6"/>
          </p:nvPr>
        </p:nvSpPr>
        <p:spPr>
          <a:xfrm>
            <a:off x="6272475" y="2152000"/>
            <a:ext cx="201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1"/>
          <p:cNvSpPr txBox="1">
            <a:spLocks noGrp="1"/>
          </p:cNvSpPr>
          <p:nvPr>
            <p:ph type="subTitle" idx="7"/>
          </p:nvPr>
        </p:nvSpPr>
        <p:spPr>
          <a:xfrm>
            <a:off x="3414050" y="3543463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subTitle" idx="8"/>
          </p:nvPr>
        </p:nvSpPr>
        <p:spPr>
          <a:xfrm>
            <a:off x="3564200" y="3883475"/>
            <a:ext cx="201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subTitle" idx="9"/>
          </p:nvPr>
        </p:nvSpPr>
        <p:spPr>
          <a:xfrm>
            <a:off x="705725" y="3543463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subTitle" idx="13"/>
          </p:nvPr>
        </p:nvSpPr>
        <p:spPr>
          <a:xfrm>
            <a:off x="855875" y="3883475"/>
            <a:ext cx="201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1"/>
          <p:cNvSpPr txBox="1">
            <a:spLocks noGrp="1"/>
          </p:cNvSpPr>
          <p:nvPr>
            <p:ph type="subTitle" idx="14"/>
          </p:nvPr>
        </p:nvSpPr>
        <p:spPr>
          <a:xfrm>
            <a:off x="6122325" y="3543463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49" name="Google Shape;149;p21"/>
          <p:cNvSpPr txBox="1">
            <a:spLocks noGrp="1"/>
          </p:cNvSpPr>
          <p:nvPr>
            <p:ph type="subTitle" idx="15"/>
          </p:nvPr>
        </p:nvSpPr>
        <p:spPr>
          <a:xfrm>
            <a:off x="6272475" y="3883475"/>
            <a:ext cx="2015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608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cxnSp>
        <p:nvCxnSpPr>
          <p:cNvPr id="151" name="Google Shape;151;p21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" name="Google Shape;152;p21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4_1_1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>
            <a:spLocks noGrp="1"/>
          </p:cNvSpPr>
          <p:nvPr>
            <p:ph type="subTitle" idx="1"/>
          </p:nvPr>
        </p:nvSpPr>
        <p:spPr>
          <a:xfrm>
            <a:off x="4916850" y="1970400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subTitle" idx="2"/>
          </p:nvPr>
        </p:nvSpPr>
        <p:spPr>
          <a:xfrm>
            <a:off x="5058900" y="2310413"/>
            <a:ext cx="2031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subTitle" idx="3"/>
          </p:nvPr>
        </p:nvSpPr>
        <p:spPr>
          <a:xfrm>
            <a:off x="1911150" y="1970400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subTitle" idx="4"/>
          </p:nvPr>
        </p:nvSpPr>
        <p:spPr>
          <a:xfrm>
            <a:off x="2053300" y="2310413"/>
            <a:ext cx="2031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2"/>
          <p:cNvSpPr txBox="1">
            <a:spLocks noGrp="1"/>
          </p:cNvSpPr>
          <p:nvPr>
            <p:ph type="subTitle" idx="5"/>
          </p:nvPr>
        </p:nvSpPr>
        <p:spPr>
          <a:xfrm>
            <a:off x="4916850" y="3625538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59" name="Google Shape;159;p22"/>
          <p:cNvSpPr txBox="1">
            <a:spLocks noGrp="1"/>
          </p:cNvSpPr>
          <p:nvPr>
            <p:ph type="subTitle" idx="6"/>
          </p:nvPr>
        </p:nvSpPr>
        <p:spPr>
          <a:xfrm>
            <a:off x="5058900" y="3965550"/>
            <a:ext cx="2031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2"/>
          <p:cNvSpPr txBox="1">
            <a:spLocks noGrp="1"/>
          </p:cNvSpPr>
          <p:nvPr>
            <p:ph type="subTitle" idx="7"/>
          </p:nvPr>
        </p:nvSpPr>
        <p:spPr>
          <a:xfrm>
            <a:off x="1911150" y="3625538"/>
            <a:ext cx="2316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61" name="Google Shape;161;p22"/>
          <p:cNvSpPr txBox="1">
            <a:spLocks noGrp="1"/>
          </p:cNvSpPr>
          <p:nvPr>
            <p:ph type="subTitle" idx="8"/>
          </p:nvPr>
        </p:nvSpPr>
        <p:spPr>
          <a:xfrm>
            <a:off x="2053200" y="3965550"/>
            <a:ext cx="2031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6480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cxnSp>
        <p:nvCxnSpPr>
          <p:cNvPr id="163" name="Google Shape;163;p2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4" name="Google Shape;164;p2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4_2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>
            <a:spLocks noGrp="1"/>
          </p:cNvSpPr>
          <p:nvPr>
            <p:ph type="subTitle" idx="1"/>
          </p:nvPr>
        </p:nvSpPr>
        <p:spPr>
          <a:xfrm>
            <a:off x="3568125" y="2994600"/>
            <a:ext cx="20154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67" name="Google Shape;167;p23"/>
          <p:cNvSpPr txBox="1">
            <a:spLocks noGrp="1"/>
          </p:cNvSpPr>
          <p:nvPr>
            <p:ph type="subTitle" idx="2"/>
          </p:nvPr>
        </p:nvSpPr>
        <p:spPr>
          <a:xfrm>
            <a:off x="3568125" y="3334600"/>
            <a:ext cx="201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3"/>
          <p:cNvSpPr txBox="1">
            <a:spLocks noGrp="1"/>
          </p:cNvSpPr>
          <p:nvPr>
            <p:ph type="subTitle" idx="3"/>
          </p:nvPr>
        </p:nvSpPr>
        <p:spPr>
          <a:xfrm>
            <a:off x="1088350" y="2994600"/>
            <a:ext cx="20154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69" name="Google Shape;169;p23"/>
          <p:cNvSpPr txBox="1">
            <a:spLocks noGrp="1"/>
          </p:cNvSpPr>
          <p:nvPr>
            <p:ph type="subTitle" idx="4"/>
          </p:nvPr>
        </p:nvSpPr>
        <p:spPr>
          <a:xfrm>
            <a:off x="1088450" y="3334600"/>
            <a:ext cx="201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3"/>
          <p:cNvSpPr txBox="1">
            <a:spLocks noGrp="1"/>
          </p:cNvSpPr>
          <p:nvPr>
            <p:ph type="subTitle" idx="5"/>
          </p:nvPr>
        </p:nvSpPr>
        <p:spPr>
          <a:xfrm>
            <a:off x="6055450" y="2994600"/>
            <a:ext cx="20154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subTitle" idx="6"/>
          </p:nvPr>
        </p:nvSpPr>
        <p:spPr>
          <a:xfrm>
            <a:off x="6055450" y="3334600"/>
            <a:ext cx="201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4763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cxnSp>
        <p:nvCxnSpPr>
          <p:cNvPr id="173" name="Google Shape;173;p2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4" name="Google Shape;174;p2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5" name="Google Shape;175;p23"/>
          <p:cNvCxnSpPr/>
          <p:nvPr/>
        </p:nvCxnSpPr>
        <p:spPr>
          <a:xfrm>
            <a:off x="7434175" y="-125600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CUSTOM_8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8"/>
          <p:cNvSpPr txBox="1">
            <a:spLocks noGrp="1"/>
          </p:cNvSpPr>
          <p:nvPr>
            <p:ph type="subTitle" idx="1"/>
          </p:nvPr>
        </p:nvSpPr>
        <p:spPr>
          <a:xfrm>
            <a:off x="4166800" y="1453525"/>
            <a:ext cx="3957600" cy="28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3810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9" name="Google Shape;209;p2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4502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cxnSp>
        <p:nvCxnSpPr>
          <p:cNvPr id="210" name="Google Shape;210;p28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1" name="Google Shape;211;p28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2" name="Google Shape;212;p28"/>
          <p:cNvCxnSpPr/>
          <p:nvPr/>
        </p:nvCxnSpPr>
        <p:spPr>
          <a:xfrm flipH="1">
            <a:off x="6772150" y="3663450"/>
            <a:ext cx="2823300" cy="1633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Google Shape;230;p31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31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3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234;p3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Google Shape;235;p32"/>
          <p:cNvCxnSpPr/>
          <p:nvPr/>
        </p:nvCxnSpPr>
        <p:spPr>
          <a:xfrm>
            <a:off x="7434175" y="-125600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236;p32"/>
          <p:cNvCxnSpPr/>
          <p:nvPr/>
        </p:nvCxnSpPr>
        <p:spPr>
          <a:xfrm>
            <a:off x="-147275" y="3943475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8" name="Google Shape;238;p3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9" name="Google Shape;239;p3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240;p33"/>
          <p:cNvCxnSpPr/>
          <p:nvPr/>
        </p:nvCxnSpPr>
        <p:spPr>
          <a:xfrm flipH="1">
            <a:off x="6772150" y="3663450"/>
            <a:ext cx="2823300" cy="1633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714550" y="2543963"/>
            <a:ext cx="3714900" cy="64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3746550" y="1478925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9pPr>
          </a:lstStyle>
          <a:p>
            <a:r>
              <a:t>xx%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2291400" y="3279625"/>
            <a:ext cx="4561200" cy="39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" name="Google Shape;19;p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Google Shape;20;p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21;p3"/>
          <p:cNvCxnSpPr/>
          <p:nvPr/>
        </p:nvCxnSpPr>
        <p:spPr>
          <a:xfrm flipH="1">
            <a:off x="7948925" y="3979775"/>
            <a:ext cx="1378500" cy="12363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3"/>
          <p:cNvCxnSpPr/>
          <p:nvPr/>
        </p:nvCxnSpPr>
        <p:spPr>
          <a:xfrm flipH="1">
            <a:off x="-112875" y="-88700"/>
            <a:ext cx="1418700" cy="1064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" name="Google Shape;41;p6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subTitle" idx="1"/>
          </p:nvPr>
        </p:nvSpPr>
        <p:spPr>
          <a:xfrm>
            <a:off x="2360375" y="1433050"/>
            <a:ext cx="172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ubTitle" idx="2"/>
          </p:nvPr>
        </p:nvSpPr>
        <p:spPr>
          <a:xfrm>
            <a:off x="2247500" y="1790050"/>
            <a:ext cx="5160300" cy="240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50800" lvl="0" rtl="0">
              <a:lnSpc>
                <a:spcPct val="166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400">
                <a:solidFill>
                  <a:srgbClr val="37495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429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" name="Google Shape;47;p7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1122500" y="1225400"/>
            <a:ext cx="6899100" cy="26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cxnSp>
        <p:nvCxnSpPr>
          <p:cNvPr id="50" name="Google Shape;50;p8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1" name="Google Shape;51;p8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" name="Google Shape;52;p8"/>
          <p:cNvCxnSpPr/>
          <p:nvPr/>
        </p:nvCxnSpPr>
        <p:spPr>
          <a:xfrm flipH="1">
            <a:off x="7093250" y="3935075"/>
            <a:ext cx="2332800" cy="1347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Google Shape;53;p8"/>
          <p:cNvCxnSpPr/>
          <p:nvPr/>
        </p:nvCxnSpPr>
        <p:spPr>
          <a:xfrm flipH="1">
            <a:off x="-420450" y="-121600"/>
            <a:ext cx="2332800" cy="1347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358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ubTitle" idx="1"/>
          </p:nvPr>
        </p:nvSpPr>
        <p:spPr>
          <a:xfrm>
            <a:off x="50010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2"/>
          </p:nvPr>
        </p:nvSpPr>
        <p:spPr>
          <a:xfrm>
            <a:off x="50010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3"/>
          </p:nvPr>
        </p:nvSpPr>
        <p:spPr>
          <a:xfrm>
            <a:off x="16552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4"/>
          </p:nvPr>
        </p:nvSpPr>
        <p:spPr>
          <a:xfrm>
            <a:off x="16552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5"/>
          </p:nvPr>
        </p:nvSpPr>
        <p:spPr>
          <a:xfrm>
            <a:off x="50010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6"/>
          </p:nvPr>
        </p:nvSpPr>
        <p:spPr>
          <a:xfrm>
            <a:off x="500100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7"/>
          </p:nvPr>
        </p:nvSpPr>
        <p:spPr>
          <a:xfrm>
            <a:off x="16552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8"/>
          </p:nvPr>
        </p:nvSpPr>
        <p:spPr>
          <a:xfrm>
            <a:off x="165525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9" hasCustomPrompt="1"/>
          </p:nvPr>
        </p:nvSpPr>
        <p:spPr>
          <a:xfrm>
            <a:off x="23786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13" hasCustomPrompt="1"/>
          </p:nvPr>
        </p:nvSpPr>
        <p:spPr>
          <a:xfrm>
            <a:off x="57244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 idx="14" hasCustomPrompt="1"/>
          </p:nvPr>
        </p:nvSpPr>
        <p:spPr>
          <a:xfrm>
            <a:off x="237870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15" hasCustomPrompt="1"/>
          </p:nvPr>
        </p:nvSpPr>
        <p:spPr>
          <a:xfrm>
            <a:off x="572445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cxnSp>
        <p:nvCxnSpPr>
          <p:cNvPr id="87" name="Google Shape;87;p1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88;p1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2410500" y="2932775"/>
            <a:ext cx="4323000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ubTitle" idx="1"/>
          </p:nvPr>
        </p:nvSpPr>
        <p:spPr>
          <a:xfrm>
            <a:off x="1842900" y="1661963"/>
            <a:ext cx="5458200" cy="9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92" name="Google Shape;92;p14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" name="Google Shape;93;p14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4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subTitle" idx="1"/>
          </p:nvPr>
        </p:nvSpPr>
        <p:spPr>
          <a:xfrm>
            <a:off x="3509000" y="2636125"/>
            <a:ext cx="212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ubTitle" idx="2"/>
          </p:nvPr>
        </p:nvSpPr>
        <p:spPr>
          <a:xfrm>
            <a:off x="3509025" y="2976125"/>
            <a:ext cx="2126100" cy="8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subTitle" idx="3"/>
          </p:nvPr>
        </p:nvSpPr>
        <p:spPr>
          <a:xfrm>
            <a:off x="953025" y="2636125"/>
            <a:ext cx="212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4"/>
          </p:nvPr>
        </p:nvSpPr>
        <p:spPr>
          <a:xfrm>
            <a:off x="953125" y="2976125"/>
            <a:ext cx="2126100" cy="8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subTitle" idx="5"/>
          </p:nvPr>
        </p:nvSpPr>
        <p:spPr>
          <a:xfrm>
            <a:off x="6064875" y="2636125"/>
            <a:ext cx="212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6"/>
          </p:nvPr>
        </p:nvSpPr>
        <p:spPr>
          <a:xfrm>
            <a:off x="6064875" y="2976125"/>
            <a:ext cx="2126100" cy="8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665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cxnSp>
        <p:nvCxnSpPr>
          <p:cNvPr id="125" name="Google Shape;125;p19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9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8" r:id="rId6"/>
    <p:sldLayoutId id="2147483659" r:id="rId7"/>
    <p:sldLayoutId id="2147483660" r:id="rId8"/>
    <p:sldLayoutId id="2147483665" r:id="rId9"/>
    <p:sldLayoutId id="2147483667" r:id="rId10"/>
    <p:sldLayoutId id="2147483668" r:id="rId11"/>
    <p:sldLayoutId id="2147483669" r:id="rId12"/>
    <p:sldLayoutId id="2147483674" r:id="rId13"/>
    <p:sldLayoutId id="2147483677" r:id="rId14"/>
    <p:sldLayoutId id="2147483678" r:id="rId15"/>
    <p:sldLayoutId id="2147483679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vel.state.gov/" TargetMode="External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6"/>
          <p:cNvSpPr txBox="1">
            <a:spLocks noGrp="1"/>
          </p:cNvSpPr>
          <p:nvPr>
            <p:ph type="ctrTitle"/>
          </p:nvPr>
        </p:nvSpPr>
        <p:spPr>
          <a:xfrm>
            <a:off x="1039975" y="1324500"/>
            <a:ext cx="7064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Trip Leader Meeting</a:t>
            </a:r>
            <a:endParaRPr dirty="0"/>
          </a:p>
        </p:txBody>
      </p:sp>
      <p:sp>
        <p:nvSpPr>
          <p:cNvPr id="250" name="Google Shape;250;p36"/>
          <p:cNvSpPr txBox="1">
            <a:spLocks noGrp="1"/>
          </p:cNvSpPr>
          <p:nvPr>
            <p:ph type="subTitle" idx="1"/>
          </p:nvPr>
        </p:nvSpPr>
        <p:spPr>
          <a:xfrm>
            <a:off x="1040000" y="3377100"/>
            <a:ext cx="7064100" cy="44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2023 Trips &amp; Beyond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302155" y="2543975"/>
            <a:ext cx="4539690" cy="648900"/>
          </a:xfrm>
        </p:spPr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04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Recruiting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r>
              <a:rPr lang="en-US" dirty="0" smtClean="0"/>
              <a:t>Stewardship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5"/>
          </p:nvPr>
        </p:nvSpPr>
        <p:spPr>
          <a:xfrm>
            <a:off x="6019423" y="1817162"/>
            <a:ext cx="2521803" cy="357000"/>
          </a:xfrm>
        </p:spPr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r>
              <a:rPr lang="en-US" dirty="0" smtClean="0"/>
              <a:t>Missionary Advocacy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ubtitle 13"/>
          <p:cNvSpPr>
            <a:spLocks noGrp="1"/>
          </p:cNvSpPr>
          <p:nvPr>
            <p:ph type="subTitle" idx="9"/>
          </p:nvPr>
        </p:nvSpPr>
        <p:spPr/>
        <p:txBody>
          <a:bodyPr/>
          <a:lstStyle/>
          <a:p>
            <a:r>
              <a:rPr lang="en-US" dirty="0" smtClean="0"/>
              <a:t>Spiritual Guidance</a:t>
            </a: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 dirty="0" smtClean="0"/>
              <a:t>Raising Up Leaders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4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4404990" cy="357000"/>
          </a:xfrm>
        </p:spPr>
        <p:txBody>
          <a:bodyPr/>
          <a:lstStyle/>
          <a:p>
            <a:r>
              <a:rPr lang="en-US" dirty="0" smtClean="0"/>
              <a:t>Stewardship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Managing what belongs to God for the sake of His purposes</a:t>
            </a:r>
          </a:p>
          <a:p>
            <a:r>
              <a:rPr lang="en-US" dirty="0" smtClean="0"/>
              <a:t>Not just “saving money,” but using it effectively</a:t>
            </a:r>
          </a:p>
          <a:p>
            <a:r>
              <a:rPr lang="en-US" i="1" dirty="0" smtClean="0"/>
              <a:t>“Does this effort support our objectives for mission trips?”</a:t>
            </a:r>
          </a:p>
          <a:p>
            <a:r>
              <a:rPr lang="en-US" dirty="0" smtClean="0"/>
              <a:t>More on budgeting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11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2271390" cy="357000"/>
          </a:xfrm>
        </p:spPr>
        <p:txBody>
          <a:bodyPr/>
          <a:lstStyle/>
          <a:p>
            <a:r>
              <a:rPr lang="en-US" dirty="0" smtClean="0"/>
              <a:t>Recruiting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Building a team that can accomplish our objectives</a:t>
            </a:r>
          </a:p>
          <a:p>
            <a:r>
              <a:rPr lang="en-US" dirty="0" smtClean="0"/>
              <a:t>We want them to be FAT</a:t>
            </a:r>
          </a:p>
          <a:p>
            <a:pPr lvl="1"/>
            <a:r>
              <a:rPr lang="en-US" dirty="0" smtClean="0"/>
              <a:t>Faithful</a:t>
            </a:r>
          </a:p>
          <a:p>
            <a:pPr lvl="1"/>
            <a:r>
              <a:rPr lang="en-US" dirty="0" smtClean="0"/>
              <a:t>Available</a:t>
            </a:r>
          </a:p>
          <a:p>
            <a:pPr lvl="1"/>
            <a:r>
              <a:rPr lang="en-US" dirty="0" smtClean="0"/>
              <a:t>Teachable </a:t>
            </a:r>
          </a:p>
          <a:p>
            <a:r>
              <a:rPr lang="en-US" dirty="0" smtClean="0"/>
              <a:t>More on recruiting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80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3765507" cy="357000"/>
          </a:xfrm>
        </p:spPr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Keeping everyone on the same page</a:t>
            </a:r>
          </a:p>
          <a:p>
            <a:r>
              <a:rPr lang="en-US" dirty="0" smtClean="0"/>
              <a:t>Ensuring deadlines are met</a:t>
            </a:r>
          </a:p>
          <a:p>
            <a:r>
              <a:rPr lang="en-US" dirty="0" smtClean="0"/>
              <a:t>Answering questions as they arise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2562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3765507" cy="357000"/>
          </a:xfrm>
        </p:spPr>
        <p:txBody>
          <a:bodyPr/>
          <a:lstStyle/>
          <a:p>
            <a:r>
              <a:rPr lang="en-US" dirty="0" smtClean="0"/>
              <a:t>Spiritual Guidance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Helping your team follow Jesus</a:t>
            </a:r>
          </a:p>
          <a:p>
            <a:r>
              <a:rPr lang="en-US" dirty="0" smtClean="0"/>
              <a:t>Comforting through discomfort</a:t>
            </a:r>
          </a:p>
          <a:p>
            <a:r>
              <a:rPr lang="en-US" dirty="0" smtClean="0"/>
              <a:t>Applying biblical truth on mission</a:t>
            </a:r>
          </a:p>
          <a:p>
            <a:r>
              <a:rPr lang="en-US" dirty="0" smtClean="0"/>
              <a:t>Cast vision for the life of a “Global Christian”</a:t>
            </a:r>
          </a:p>
        </p:txBody>
      </p:sp>
    </p:spTree>
    <p:extLst>
      <p:ext uri="{BB962C8B-B14F-4D97-AF65-F5344CB8AC3E}">
        <p14:creationId xmlns:p14="http://schemas.microsoft.com/office/powerpoint/2010/main" val="3859394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3167860" cy="357000"/>
          </a:xfrm>
        </p:spPr>
        <p:txBody>
          <a:bodyPr/>
          <a:lstStyle/>
          <a:p>
            <a:r>
              <a:rPr lang="en-US" dirty="0" smtClean="0"/>
              <a:t>Missionary Advocacy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49"/>
            <a:ext cx="5160300" cy="2817809"/>
          </a:xfrm>
        </p:spPr>
        <p:txBody>
          <a:bodyPr/>
          <a:lstStyle/>
          <a:p>
            <a:r>
              <a:rPr lang="en-US" dirty="0" smtClean="0"/>
              <a:t>Caring for the missionary (or partner)</a:t>
            </a:r>
          </a:p>
          <a:p>
            <a:r>
              <a:rPr lang="en-US" dirty="0"/>
              <a:t>C</a:t>
            </a:r>
            <a:r>
              <a:rPr lang="en-US" dirty="0" smtClean="0"/>
              <a:t>ommunicating their needs to the Missions staff and church</a:t>
            </a:r>
          </a:p>
          <a:p>
            <a:r>
              <a:rPr lang="en-US" dirty="0" smtClean="0"/>
              <a:t>Gathering information about future sending opportunities (short term and long term)</a:t>
            </a:r>
          </a:p>
          <a:p>
            <a:r>
              <a:rPr lang="en-US" dirty="0" smtClean="0"/>
              <a:t>Missions staff (and pastors) make the final decisions, but your input is vital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21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3980660" cy="357000"/>
          </a:xfrm>
        </p:spPr>
        <p:txBody>
          <a:bodyPr/>
          <a:lstStyle/>
          <a:p>
            <a:r>
              <a:rPr lang="en-US" dirty="0" smtClean="0"/>
              <a:t>Raising Up Leaders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Identify future leaders and give them opportunities to grow</a:t>
            </a:r>
          </a:p>
          <a:p>
            <a:r>
              <a:rPr lang="en-US" dirty="0" smtClean="0"/>
              <a:t>What is a future missions leader?</a:t>
            </a:r>
          </a:p>
          <a:p>
            <a:pPr lvl="1"/>
            <a:r>
              <a:rPr lang="en-US" dirty="0" smtClean="0"/>
              <a:t>Future trip leader</a:t>
            </a:r>
          </a:p>
          <a:p>
            <a:pPr lvl="1"/>
            <a:r>
              <a:rPr lang="en-US" dirty="0" smtClean="0"/>
              <a:t>Future missionary</a:t>
            </a:r>
          </a:p>
          <a:p>
            <a:pPr lvl="1"/>
            <a:r>
              <a:rPr lang="en-US" dirty="0" smtClean="0"/>
              <a:t>Potential to serve in a greater capacity at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34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02975" y="2543975"/>
            <a:ext cx="4138050" cy="648900"/>
          </a:xfrm>
        </p:spPr>
        <p:txBody>
          <a:bodyPr/>
          <a:lstStyle/>
          <a:p>
            <a:r>
              <a:rPr lang="en-US" dirty="0" smtClean="0"/>
              <a:t>Trip Timeline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08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5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The timeline</a:t>
            </a:r>
            <a:endParaRPr dirty="0"/>
          </a:p>
        </p:txBody>
      </p:sp>
      <p:sp>
        <p:nvSpPr>
          <p:cNvPr id="485" name="Google Shape;485;p53"/>
          <p:cNvSpPr txBox="1"/>
          <p:nvPr/>
        </p:nvSpPr>
        <p:spPr>
          <a:xfrm>
            <a:off x="6715375" y="1913375"/>
            <a:ext cx="1722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What has God taugh</a:t>
            </a:r>
            <a:r>
              <a:rPr lang="en-US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 us?</a:t>
            </a: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86" name="Google Shape;486;p53"/>
          <p:cNvSpPr txBox="1"/>
          <p:nvPr/>
        </p:nvSpPr>
        <p:spPr>
          <a:xfrm>
            <a:off x="2725175" y="1913375"/>
            <a:ext cx="1722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Getting the team ready</a:t>
            </a: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87" name="Google Shape;487;p53"/>
          <p:cNvSpPr txBox="1"/>
          <p:nvPr/>
        </p:nvSpPr>
        <p:spPr>
          <a:xfrm>
            <a:off x="4712150" y="3541975"/>
            <a:ext cx="17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rPr>
              <a:t>Trip</a:t>
            </a:r>
            <a:endParaRPr sz="2400" dirty="0">
              <a:solidFill>
                <a:schemeClr val="dk1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488" name="Google Shape;488;p53"/>
          <p:cNvSpPr txBox="1"/>
          <p:nvPr/>
        </p:nvSpPr>
        <p:spPr>
          <a:xfrm>
            <a:off x="4712150" y="3881975"/>
            <a:ext cx="1722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Being sent</a:t>
            </a: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89" name="Google Shape;489;p53"/>
          <p:cNvSpPr txBox="1"/>
          <p:nvPr/>
        </p:nvSpPr>
        <p:spPr>
          <a:xfrm>
            <a:off x="705725" y="3541975"/>
            <a:ext cx="17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rPr>
              <a:t>Pre-launch</a:t>
            </a:r>
            <a:endParaRPr sz="2400" dirty="0">
              <a:solidFill>
                <a:schemeClr val="dk1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490" name="Google Shape;490;p53"/>
          <p:cNvSpPr txBox="1"/>
          <p:nvPr/>
        </p:nvSpPr>
        <p:spPr>
          <a:xfrm>
            <a:off x="705725" y="3881975"/>
            <a:ext cx="1722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Understanding the trip</a:t>
            </a:r>
            <a:endParaRPr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491" name="Google Shape;491;p53"/>
          <p:cNvGrpSpPr/>
          <p:nvPr/>
        </p:nvGrpSpPr>
        <p:grpSpPr>
          <a:xfrm>
            <a:off x="1061626" y="2700425"/>
            <a:ext cx="7013349" cy="667500"/>
            <a:chOff x="1061626" y="2700425"/>
            <a:chExt cx="7013349" cy="667500"/>
          </a:xfrm>
        </p:grpSpPr>
        <p:cxnSp>
          <p:nvCxnSpPr>
            <p:cNvPr id="492" name="Google Shape;492;p53"/>
            <p:cNvCxnSpPr>
              <a:stCxn id="493" idx="3"/>
              <a:endCxn id="494" idx="1"/>
            </p:cNvCxnSpPr>
            <p:nvPr/>
          </p:nvCxnSpPr>
          <p:spPr>
            <a:xfrm>
              <a:off x="2072626" y="3034175"/>
              <a:ext cx="1006800" cy="0"/>
            </a:xfrm>
            <a:prstGeom prst="straightConnector1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5" name="Google Shape;495;p53"/>
            <p:cNvCxnSpPr>
              <a:stCxn id="494" idx="3"/>
              <a:endCxn id="496" idx="1"/>
            </p:cNvCxnSpPr>
            <p:nvPr/>
          </p:nvCxnSpPr>
          <p:spPr>
            <a:xfrm>
              <a:off x="4061175" y="3034175"/>
              <a:ext cx="1021500" cy="0"/>
            </a:xfrm>
            <a:prstGeom prst="straightConnector1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7" name="Google Shape;497;p53"/>
            <p:cNvCxnSpPr>
              <a:stCxn id="496" idx="3"/>
              <a:endCxn id="498" idx="1"/>
            </p:cNvCxnSpPr>
            <p:nvPr/>
          </p:nvCxnSpPr>
          <p:spPr>
            <a:xfrm>
              <a:off x="6064400" y="3034175"/>
              <a:ext cx="1014300" cy="0"/>
            </a:xfrm>
            <a:prstGeom prst="straightConnector1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93" name="Google Shape;493;p53"/>
            <p:cNvSpPr txBox="1"/>
            <p:nvPr/>
          </p:nvSpPr>
          <p:spPr>
            <a:xfrm>
              <a:off x="1061626" y="2700425"/>
              <a:ext cx="1011000" cy="66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 dirty="0" smtClean="0">
                  <a:solidFill>
                    <a:schemeClr val="accent1"/>
                  </a:solidFill>
                  <a:latin typeface="Vidaloka"/>
                  <a:ea typeface="Vidaloka"/>
                  <a:cs typeface="Vidaloka"/>
                  <a:sym typeface="Vidaloka"/>
                </a:rPr>
                <a:t>01</a:t>
              </a:r>
              <a:endParaRPr sz="3500" dirty="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endParaRPr>
            </a:p>
          </p:txBody>
        </p:sp>
        <p:sp>
          <p:nvSpPr>
            <p:cNvPr id="494" name="Google Shape;494;p53"/>
            <p:cNvSpPr txBox="1"/>
            <p:nvPr/>
          </p:nvSpPr>
          <p:spPr>
            <a:xfrm>
              <a:off x="3079575" y="2700425"/>
              <a:ext cx="981600" cy="66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chemeClr val="accent1"/>
                  </a:solidFill>
                  <a:latin typeface="Vidaloka"/>
                  <a:ea typeface="Vidaloka"/>
                  <a:cs typeface="Vidaloka"/>
                  <a:sym typeface="Vidaloka"/>
                </a:rPr>
                <a:t>02</a:t>
              </a:r>
              <a:endParaRPr sz="35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endParaRPr>
            </a:p>
          </p:txBody>
        </p:sp>
        <p:sp>
          <p:nvSpPr>
            <p:cNvPr id="496" name="Google Shape;496;p53"/>
            <p:cNvSpPr txBox="1"/>
            <p:nvPr/>
          </p:nvSpPr>
          <p:spPr>
            <a:xfrm>
              <a:off x="5082800" y="2700425"/>
              <a:ext cx="981600" cy="66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chemeClr val="accent1"/>
                  </a:solidFill>
                  <a:latin typeface="Vidaloka"/>
                  <a:ea typeface="Vidaloka"/>
                  <a:cs typeface="Vidaloka"/>
                  <a:sym typeface="Vidaloka"/>
                </a:rPr>
                <a:t>03</a:t>
              </a:r>
              <a:endParaRPr sz="35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endParaRPr>
            </a:p>
          </p:txBody>
        </p:sp>
        <p:sp>
          <p:nvSpPr>
            <p:cNvPr id="498" name="Google Shape;498;p53"/>
            <p:cNvSpPr txBox="1"/>
            <p:nvPr/>
          </p:nvSpPr>
          <p:spPr>
            <a:xfrm>
              <a:off x="7078675" y="2700425"/>
              <a:ext cx="996300" cy="66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500">
                  <a:solidFill>
                    <a:schemeClr val="accent1"/>
                  </a:solidFill>
                  <a:latin typeface="Vidaloka"/>
                  <a:ea typeface="Vidaloka"/>
                  <a:cs typeface="Vidaloka"/>
                  <a:sym typeface="Vidaloka"/>
                </a:rPr>
                <a:t>04</a:t>
              </a:r>
              <a:endParaRPr sz="35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endParaRPr>
            </a:p>
          </p:txBody>
        </p:sp>
      </p:grpSp>
      <p:sp>
        <p:nvSpPr>
          <p:cNvPr id="499" name="Google Shape;499;p53"/>
          <p:cNvSpPr txBox="1"/>
          <p:nvPr/>
        </p:nvSpPr>
        <p:spPr>
          <a:xfrm>
            <a:off x="2576900" y="1556375"/>
            <a:ext cx="201945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rPr>
              <a:t>Preparation</a:t>
            </a:r>
            <a:endParaRPr sz="2400" dirty="0">
              <a:solidFill>
                <a:schemeClr val="dk1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500" name="Google Shape;500;p53"/>
          <p:cNvSpPr txBox="1"/>
          <p:nvPr/>
        </p:nvSpPr>
        <p:spPr>
          <a:xfrm>
            <a:off x="6715375" y="1556375"/>
            <a:ext cx="1722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rPr>
              <a:t>Debrief</a:t>
            </a:r>
            <a:endParaRPr sz="2400" dirty="0">
              <a:solidFill>
                <a:schemeClr val="dk1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</p:spTree>
    <p:extLst>
      <p:ext uri="{BB962C8B-B14F-4D97-AF65-F5344CB8AC3E}">
        <p14:creationId xmlns:p14="http://schemas.microsoft.com/office/powerpoint/2010/main" val="127924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8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358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</a:t>
            </a:r>
            <a:endParaRPr/>
          </a:p>
        </p:txBody>
      </p:sp>
      <p:sp>
        <p:nvSpPr>
          <p:cNvPr id="262" name="Google Shape;262;p38"/>
          <p:cNvSpPr txBox="1">
            <a:spLocks noGrp="1"/>
          </p:cNvSpPr>
          <p:nvPr>
            <p:ph type="subTitle" idx="3"/>
          </p:nvPr>
        </p:nvSpPr>
        <p:spPr>
          <a:xfrm>
            <a:off x="16552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Objectives</a:t>
            </a:r>
            <a:endParaRPr dirty="0"/>
          </a:p>
        </p:txBody>
      </p:sp>
      <p:sp>
        <p:nvSpPr>
          <p:cNvPr id="263" name="Google Shape;263;p38"/>
          <p:cNvSpPr txBox="1">
            <a:spLocks noGrp="1"/>
          </p:cNvSpPr>
          <p:nvPr>
            <p:ph type="subTitle" idx="1"/>
          </p:nvPr>
        </p:nvSpPr>
        <p:spPr>
          <a:xfrm>
            <a:off x="50010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Expectations</a:t>
            </a:r>
            <a:endParaRPr dirty="0"/>
          </a:p>
        </p:txBody>
      </p:sp>
      <p:sp>
        <p:nvSpPr>
          <p:cNvPr id="264" name="Google Shape;264;p38"/>
          <p:cNvSpPr txBox="1">
            <a:spLocks noGrp="1"/>
          </p:cNvSpPr>
          <p:nvPr>
            <p:ph type="subTitle" idx="2"/>
          </p:nvPr>
        </p:nvSpPr>
        <p:spPr>
          <a:xfrm>
            <a:off x="50010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The role of trip leader</a:t>
            </a:r>
            <a:endParaRPr dirty="0"/>
          </a:p>
        </p:txBody>
      </p:sp>
      <p:sp>
        <p:nvSpPr>
          <p:cNvPr id="265" name="Google Shape;265;p38"/>
          <p:cNvSpPr txBox="1">
            <a:spLocks noGrp="1"/>
          </p:cNvSpPr>
          <p:nvPr>
            <p:ph type="subTitle" idx="4"/>
          </p:nvPr>
        </p:nvSpPr>
        <p:spPr>
          <a:xfrm>
            <a:off x="16552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Why we take trips</a:t>
            </a:r>
            <a:endParaRPr dirty="0"/>
          </a:p>
        </p:txBody>
      </p:sp>
      <p:sp>
        <p:nvSpPr>
          <p:cNvPr id="266" name="Google Shape;266;p38"/>
          <p:cNvSpPr txBox="1">
            <a:spLocks noGrp="1"/>
          </p:cNvSpPr>
          <p:nvPr>
            <p:ph type="subTitle" idx="5"/>
          </p:nvPr>
        </p:nvSpPr>
        <p:spPr>
          <a:xfrm>
            <a:off x="50010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Looking forward</a:t>
            </a:r>
            <a:endParaRPr dirty="0"/>
          </a:p>
        </p:txBody>
      </p:sp>
      <p:sp>
        <p:nvSpPr>
          <p:cNvPr id="268" name="Google Shape;268;p38"/>
          <p:cNvSpPr txBox="1">
            <a:spLocks noGrp="1"/>
          </p:cNvSpPr>
          <p:nvPr>
            <p:ph type="subTitle" idx="7"/>
          </p:nvPr>
        </p:nvSpPr>
        <p:spPr>
          <a:xfrm>
            <a:off x="1580456" y="3723950"/>
            <a:ext cx="2635588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Trip Timeline</a:t>
            </a:r>
            <a:endParaRPr dirty="0"/>
          </a:p>
        </p:txBody>
      </p:sp>
      <p:sp>
        <p:nvSpPr>
          <p:cNvPr id="269" name="Google Shape;269;p38"/>
          <p:cNvSpPr txBox="1">
            <a:spLocks noGrp="1"/>
          </p:cNvSpPr>
          <p:nvPr>
            <p:ph type="subTitle" idx="8"/>
          </p:nvPr>
        </p:nvSpPr>
        <p:spPr>
          <a:xfrm>
            <a:off x="165525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Covering planning and policies</a:t>
            </a:r>
            <a:endParaRPr dirty="0"/>
          </a:p>
        </p:txBody>
      </p:sp>
      <p:sp>
        <p:nvSpPr>
          <p:cNvPr id="270" name="Google Shape;270;p38"/>
          <p:cNvSpPr txBox="1">
            <a:spLocks noGrp="1"/>
          </p:cNvSpPr>
          <p:nvPr>
            <p:ph type="title" idx="9"/>
          </p:nvPr>
        </p:nvSpPr>
        <p:spPr>
          <a:xfrm>
            <a:off x="23786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271" name="Google Shape;271;p38"/>
          <p:cNvSpPr txBox="1">
            <a:spLocks noGrp="1"/>
          </p:cNvSpPr>
          <p:nvPr>
            <p:ph type="title" idx="13"/>
          </p:nvPr>
        </p:nvSpPr>
        <p:spPr>
          <a:xfrm>
            <a:off x="57244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272" name="Google Shape;272;p38"/>
          <p:cNvSpPr txBox="1">
            <a:spLocks noGrp="1"/>
          </p:cNvSpPr>
          <p:nvPr>
            <p:ph type="title" idx="14"/>
          </p:nvPr>
        </p:nvSpPr>
        <p:spPr>
          <a:xfrm>
            <a:off x="237870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273" name="Google Shape;273;p38"/>
          <p:cNvSpPr txBox="1">
            <a:spLocks noGrp="1"/>
          </p:cNvSpPr>
          <p:nvPr>
            <p:ph type="title" idx="15"/>
          </p:nvPr>
        </p:nvSpPr>
        <p:spPr>
          <a:xfrm>
            <a:off x="572445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205837" cy="357000"/>
          </a:xfrm>
        </p:spPr>
        <p:txBody>
          <a:bodyPr/>
          <a:lstStyle/>
          <a:p>
            <a:pPr marL="114300" indent="0" algn="l">
              <a:buNone/>
            </a:pPr>
            <a:endParaRPr lang="en-US" dirty="0" smtClean="0"/>
          </a:p>
          <a:p>
            <a:pPr algn="l"/>
            <a:r>
              <a:rPr lang="en-US" dirty="0" smtClean="0"/>
              <a:t>How can I prepare a budget?</a:t>
            </a:r>
          </a:p>
          <a:p>
            <a:endParaRPr lang="en-US" dirty="0" smtClean="0"/>
          </a:p>
        </p:txBody>
      </p:sp>
      <p:sp>
        <p:nvSpPr>
          <p:cNvPr id="24" name="Subtitle 23"/>
          <p:cNvSpPr>
            <a:spLocks noGrp="1"/>
          </p:cNvSpPr>
          <p:nvPr>
            <p:ph type="subTitle" idx="2"/>
          </p:nvPr>
        </p:nvSpPr>
        <p:spPr>
          <a:xfrm>
            <a:off x="2247499" y="1790050"/>
            <a:ext cx="6854665" cy="24021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costs from similar trip</a:t>
            </a:r>
          </a:p>
          <a:p>
            <a:r>
              <a:rPr lang="en-US" dirty="0"/>
              <a:t>Conservatively estimate flight costs (easier to discount than to mark-up)</a:t>
            </a:r>
          </a:p>
          <a:p>
            <a:r>
              <a:rPr lang="en-US" dirty="0"/>
              <a:t>Ask the field </a:t>
            </a:r>
            <a:r>
              <a:rPr lang="en-US" dirty="0" smtClean="0"/>
              <a:t>partner</a:t>
            </a:r>
          </a:p>
          <a:p>
            <a:r>
              <a:rPr lang="en-US" dirty="0" smtClean="0"/>
              <a:t>Use the budget planner</a:t>
            </a:r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Planning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47" y="1231208"/>
            <a:ext cx="1857515" cy="286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20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4106166" cy="357000"/>
          </a:xfrm>
        </p:spPr>
        <p:txBody>
          <a:bodyPr/>
          <a:lstStyle/>
          <a:p>
            <a:r>
              <a:rPr lang="en-US" dirty="0" smtClean="0"/>
              <a:t>Trip Leader Funding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Less than 5 members: ½ scholarship for leader</a:t>
            </a:r>
          </a:p>
          <a:p>
            <a:r>
              <a:rPr lang="en-US" dirty="0" smtClean="0"/>
              <a:t>5 – 15 members: full scholarship for leader</a:t>
            </a:r>
          </a:p>
          <a:p>
            <a:r>
              <a:rPr lang="en-US" dirty="0" smtClean="0"/>
              <a:t>15 – 20 members: full scholarship for leader, ½ for assistant leader</a:t>
            </a:r>
          </a:p>
          <a:p>
            <a:r>
              <a:rPr lang="en-US" dirty="0" smtClean="0"/>
              <a:t>20 plus members: full scholarship for both leader and assistant leader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40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2994543" cy="357000"/>
          </a:xfrm>
        </p:spPr>
        <p:txBody>
          <a:bodyPr/>
          <a:lstStyle/>
          <a:p>
            <a:r>
              <a:rPr lang="en-US" dirty="0" smtClean="0"/>
              <a:t>Travel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Through </a:t>
            </a:r>
            <a:r>
              <a:rPr lang="en-US" dirty="0" err="1" smtClean="0"/>
              <a:t>MissionSafe</a:t>
            </a:r>
            <a:endParaRPr lang="en-US" dirty="0" smtClean="0"/>
          </a:p>
          <a:p>
            <a:r>
              <a:rPr lang="en-US" dirty="0" smtClean="0"/>
              <a:t>Purchased by Missions Staff</a:t>
            </a:r>
          </a:p>
          <a:p>
            <a:r>
              <a:rPr lang="en-US" dirty="0" smtClean="0"/>
              <a:t>Covers medical liability while overseas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83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3628049" cy="357000"/>
          </a:xfrm>
        </p:spPr>
        <p:txBody>
          <a:bodyPr/>
          <a:lstStyle/>
          <a:p>
            <a:r>
              <a:rPr lang="en-US" dirty="0" smtClean="0"/>
              <a:t>Expenses not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5160300" cy="2704256"/>
          </a:xfrm>
        </p:spPr>
        <p:txBody>
          <a:bodyPr/>
          <a:lstStyle/>
          <a:p>
            <a:r>
              <a:rPr lang="en-US" dirty="0" smtClean="0"/>
              <a:t>Cell phone bills</a:t>
            </a:r>
          </a:p>
          <a:p>
            <a:r>
              <a:rPr lang="en-US" dirty="0" smtClean="0"/>
              <a:t>Souvenirs</a:t>
            </a:r>
          </a:p>
          <a:p>
            <a:r>
              <a:rPr lang="en-US" dirty="0" smtClean="0"/>
              <a:t>Passports</a:t>
            </a:r>
          </a:p>
          <a:p>
            <a:r>
              <a:rPr lang="en-US" dirty="0" smtClean="0"/>
              <a:t>Immunizations</a:t>
            </a:r>
          </a:p>
          <a:p>
            <a:r>
              <a:rPr lang="en-US" dirty="0" smtClean="0"/>
              <a:t>Meals in transit</a:t>
            </a:r>
          </a:p>
          <a:p>
            <a:r>
              <a:rPr lang="en-US" dirty="0" smtClean="0"/>
              <a:t>Individual travel to airport</a:t>
            </a:r>
          </a:p>
          <a:p>
            <a:r>
              <a:rPr lang="en-US" dirty="0" smtClean="0"/>
              <a:t>Unbudgeted tipping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15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3229658" cy="357000"/>
          </a:xfrm>
        </p:spPr>
        <p:txBody>
          <a:bodyPr/>
          <a:lstStyle/>
          <a:p>
            <a:r>
              <a:rPr lang="en-US" dirty="0" smtClean="0"/>
              <a:t>“Shoulder Tapping”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1. Identify potential trip participants</a:t>
            </a:r>
          </a:p>
          <a:p>
            <a:pPr marL="596900" lvl="1" indent="0">
              <a:buNone/>
            </a:pPr>
            <a:r>
              <a:rPr lang="en-US" dirty="0" smtClean="0"/>
              <a:t>Experienced members</a:t>
            </a:r>
          </a:p>
          <a:p>
            <a:pPr marL="596900" lvl="1" indent="0">
              <a:buNone/>
            </a:pPr>
            <a:r>
              <a:rPr lang="en-US" dirty="0" smtClean="0"/>
              <a:t>OR Ready for the next step</a:t>
            </a:r>
          </a:p>
          <a:p>
            <a:pPr marL="114300" indent="0">
              <a:buNone/>
            </a:pPr>
            <a:r>
              <a:rPr lang="en-US" dirty="0" smtClean="0"/>
              <a:t>2. Challenge them to go</a:t>
            </a:r>
          </a:p>
          <a:p>
            <a:pPr marL="114300" indent="0">
              <a:buNone/>
            </a:pPr>
            <a:r>
              <a:rPr lang="en-US" dirty="0" smtClean="0"/>
              <a:t>3. Help them register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your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17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3669884" cy="357000"/>
          </a:xfrm>
        </p:spPr>
        <p:txBody>
          <a:bodyPr/>
          <a:lstStyle/>
          <a:p>
            <a:r>
              <a:rPr lang="en-US" dirty="0" smtClean="0"/>
              <a:t>Marketing to the church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The staff will primarily handle this</a:t>
            </a:r>
          </a:p>
          <a:p>
            <a:r>
              <a:rPr lang="en-US" dirty="0" smtClean="0"/>
              <a:t>Methods include:</a:t>
            </a:r>
          </a:p>
          <a:p>
            <a:pPr lvl="1"/>
            <a:r>
              <a:rPr lang="en-US" dirty="0" smtClean="0"/>
              <a:t>Weekly announcements</a:t>
            </a:r>
          </a:p>
          <a:p>
            <a:pPr lvl="1"/>
            <a:r>
              <a:rPr lang="en-US" dirty="0"/>
              <a:t>Next Steps </a:t>
            </a:r>
            <a:r>
              <a:rPr lang="en-US" dirty="0" smtClean="0"/>
              <a:t>Center</a:t>
            </a:r>
          </a:p>
          <a:p>
            <a:pPr lvl="1"/>
            <a:r>
              <a:rPr lang="en-US" dirty="0" smtClean="0"/>
              <a:t>Stage presence</a:t>
            </a:r>
          </a:p>
          <a:p>
            <a:pPr lvl="1"/>
            <a:r>
              <a:rPr lang="en-US" dirty="0" smtClean="0"/>
              <a:t>Social media</a:t>
            </a:r>
          </a:p>
          <a:p>
            <a:pPr lvl="1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your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2863060" cy="357000"/>
          </a:xfrm>
        </p:spPr>
        <p:txBody>
          <a:bodyPr/>
          <a:lstStyle/>
          <a:p>
            <a:r>
              <a:rPr lang="en-US" dirty="0" smtClean="0"/>
              <a:t>Trip Registration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6597676" cy="3015032"/>
          </a:xfrm>
        </p:spPr>
        <p:txBody>
          <a:bodyPr/>
          <a:lstStyle/>
          <a:p>
            <a:r>
              <a:rPr lang="en-US" dirty="0" smtClean="0"/>
              <a:t>Link to register is found at shandon.org/go</a:t>
            </a:r>
          </a:p>
          <a:p>
            <a:r>
              <a:rPr lang="en-US" dirty="0" smtClean="0"/>
              <a:t>Registration form:</a:t>
            </a:r>
          </a:p>
          <a:p>
            <a:pPr lvl="1"/>
            <a:r>
              <a:rPr lang="en-US" dirty="0" smtClean="0"/>
              <a:t>Legal Name</a:t>
            </a:r>
          </a:p>
          <a:p>
            <a:pPr lvl="1"/>
            <a:r>
              <a:rPr lang="en-US" dirty="0" smtClean="0"/>
              <a:t>Birthdate</a:t>
            </a:r>
          </a:p>
          <a:p>
            <a:pPr lvl="1"/>
            <a:r>
              <a:rPr lang="en-US" dirty="0" smtClean="0"/>
              <a:t>Non-refundable deposit</a:t>
            </a:r>
          </a:p>
          <a:p>
            <a:r>
              <a:rPr lang="en-US" dirty="0" smtClean="0"/>
              <a:t>After this form, participant is moved to </a:t>
            </a:r>
            <a:r>
              <a:rPr lang="en-US" dirty="0" err="1" smtClean="0"/>
              <a:t>GoMethod</a:t>
            </a:r>
            <a:r>
              <a:rPr lang="en-US" dirty="0" smtClean="0"/>
              <a:t>*</a:t>
            </a:r>
          </a:p>
          <a:p>
            <a:pPr lvl="1"/>
            <a:r>
              <a:rPr lang="en-US" dirty="0" smtClean="0"/>
              <a:t>Future online payments</a:t>
            </a:r>
          </a:p>
          <a:p>
            <a:pPr lvl="1"/>
            <a:r>
              <a:rPr lang="en-US" dirty="0" smtClean="0"/>
              <a:t>Uploading passport</a:t>
            </a:r>
          </a:p>
          <a:p>
            <a:pPr lvl="1"/>
            <a:endParaRPr lang="en-US" dirty="0" smtClean="0"/>
          </a:p>
          <a:p>
            <a:pPr marL="596900" lvl="1" indent="0" algn="l">
              <a:buNone/>
            </a:pPr>
            <a:r>
              <a:rPr lang="en-US" dirty="0" smtClean="0"/>
              <a:t>*</a:t>
            </a:r>
            <a:r>
              <a:rPr lang="en-US" dirty="0" err="1" smtClean="0"/>
              <a:t>GoMethod</a:t>
            </a:r>
            <a:r>
              <a:rPr lang="en-US" dirty="0" smtClean="0"/>
              <a:t> training in the near future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your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5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958873" cy="357000"/>
          </a:xfrm>
        </p:spPr>
        <p:txBody>
          <a:bodyPr/>
          <a:lstStyle/>
          <a:p>
            <a:r>
              <a:rPr lang="en-US" dirty="0" smtClean="0"/>
              <a:t>Support Raising (&amp; financial barriers)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Finances are a common barrier to going</a:t>
            </a:r>
          </a:p>
          <a:p>
            <a:r>
              <a:rPr lang="en-US" dirty="0" smtClean="0"/>
              <a:t>How we overcome this barrier:</a:t>
            </a:r>
          </a:p>
          <a:p>
            <a:pPr lvl="1"/>
            <a:r>
              <a:rPr lang="en-US" dirty="0" smtClean="0"/>
              <a:t>Pete Richards Scholarship Fund</a:t>
            </a:r>
          </a:p>
          <a:p>
            <a:pPr lvl="1"/>
            <a:r>
              <a:rPr lang="en-US" dirty="0" smtClean="0"/>
              <a:t>Support Raising with family and friends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your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621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958873" cy="357000"/>
          </a:xfrm>
        </p:spPr>
        <p:txBody>
          <a:bodyPr/>
          <a:lstStyle/>
          <a:p>
            <a:r>
              <a:rPr lang="en-US" dirty="0" smtClean="0"/>
              <a:t>Background Checks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49"/>
            <a:ext cx="5160300" cy="2871597"/>
          </a:xfrm>
        </p:spPr>
        <p:txBody>
          <a:bodyPr/>
          <a:lstStyle/>
          <a:p>
            <a:r>
              <a:rPr lang="en-US" dirty="0" smtClean="0"/>
              <a:t>A “necessary evil” in the process</a:t>
            </a:r>
          </a:p>
          <a:p>
            <a:r>
              <a:rPr lang="en-US" dirty="0" smtClean="0"/>
              <a:t>The background check requirements:</a:t>
            </a:r>
          </a:p>
          <a:p>
            <a:pPr algn="ctr">
              <a:buFont typeface="+mj-lt"/>
              <a:buAutoNum type="arabicPeriod"/>
            </a:pPr>
            <a:r>
              <a:rPr lang="en-US" dirty="0" smtClean="0"/>
              <a:t>Online Application Through </a:t>
            </a:r>
            <a:r>
              <a:rPr lang="en-US" dirty="0" err="1" smtClean="0"/>
              <a:t>ProtectMyMinistry</a:t>
            </a:r>
            <a:endParaRPr lang="en-US" dirty="0" smtClean="0"/>
          </a:p>
          <a:p>
            <a:pPr algn="ctr">
              <a:buFont typeface="+mj-lt"/>
              <a:buAutoNum type="arabicPeriod"/>
            </a:pPr>
            <a:r>
              <a:rPr lang="en-US" dirty="0" smtClean="0"/>
              <a:t>Online Child Safety Training</a:t>
            </a:r>
          </a:p>
          <a:p>
            <a:pPr algn="ctr">
              <a:buFont typeface="+mj-lt"/>
              <a:buAutoNum type="arabicPeriod"/>
            </a:pPr>
            <a:r>
              <a:rPr lang="en-US" dirty="0" smtClean="0"/>
              <a:t>DSS Form signed and turned in to Shandon</a:t>
            </a:r>
            <a:endParaRPr lang="en-US" dirty="0"/>
          </a:p>
          <a:p>
            <a:r>
              <a:rPr lang="en-US" dirty="0" smtClean="0"/>
              <a:t>We need your help getting this turned in</a:t>
            </a:r>
          </a:p>
          <a:p>
            <a:r>
              <a:rPr lang="en-US" dirty="0" smtClean="0"/>
              <a:t>Due 2 months before trip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your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438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3311296" cy="357000"/>
          </a:xfrm>
        </p:spPr>
        <p:txBody>
          <a:bodyPr/>
          <a:lstStyle/>
          <a:p>
            <a:r>
              <a:rPr lang="en-US" dirty="0" smtClean="0"/>
              <a:t>Purchasing Flights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5160300" cy="2686326"/>
          </a:xfrm>
        </p:spPr>
        <p:txBody>
          <a:bodyPr/>
          <a:lstStyle/>
          <a:p>
            <a:r>
              <a:rPr lang="en-US" dirty="0" smtClean="0"/>
              <a:t>The Missions staff purchases flights</a:t>
            </a:r>
          </a:p>
          <a:p>
            <a:r>
              <a:rPr lang="en-US" dirty="0" smtClean="0"/>
              <a:t>If the trip leader discovers a good deal, they can recommend it to the Missions team</a:t>
            </a:r>
          </a:p>
          <a:p>
            <a:r>
              <a:rPr lang="en-US" dirty="0" smtClean="0"/>
              <a:t>Factors in purchasing a flight</a:t>
            </a:r>
          </a:p>
          <a:p>
            <a:pPr lvl="1"/>
            <a:r>
              <a:rPr lang="en-US" dirty="0" smtClean="0"/>
              <a:t>Price (&amp; baggage)</a:t>
            </a:r>
          </a:p>
          <a:p>
            <a:pPr lvl="1"/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Financial flexibility</a:t>
            </a:r>
          </a:p>
          <a:p>
            <a:pPr lvl="1"/>
            <a:r>
              <a:rPr lang="en-US" dirty="0" smtClean="0"/>
              <a:t>Layover location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35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2"/>
          <p:cNvSpPr txBox="1">
            <a:spLocks noGrp="1"/>
          </p:cNvSpPr>
          <p:nvPr>
            <p:ph type="title"/>
          </p:nvPr>
        </p:nvSpPr>
        <p:spPr>
          <a:xfrm>
            <a:off x="2714550" y="2543963"/>
            <a:ext cx="3714900" cy="64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Objectives</a:t>
            </a:r>
            <a:endParaRPr dirty="0"/>
          </a:p>
        </p:txBody>
      </p:sp>
      <p:sp>
        <p:nvSpPr>
          <p:cNvPr id="298" name="Google Shape;298;p42"/>
          <p:cNvSpPr txBox="1">
            <a:spLocks noGrp="1"/>
          </p:cNvSpPr>
          <p:nvPr>
            <p:ph type="title" idx="2"/>
          </p:nvPr>
        </p:nvSpPr>
        <p:spPr>
          <a:xfrm>
            <a:off x="3746550" y="1478925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869225" cy="357000"/>
          </a:xfrm>
        </p:spPr>
        <p:txBody>
          <a:bodyPr/>
          <a:lstStyle/>
          <a:p>
            <a:r>
              <a:rPr lang="en-US" dirty="0" smtClean="0"/>
              <a:t>Transportation and Lodging Payment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5160300" cy="2829762"/>
          </a:xfrm>
        </p:spPr>
        <p:txBody>
          <a:bodyPr/>
          <a:lstStyle/>
          <a:p>
            <a:r>
              <a:rPr lang="en-US" dirty="0" smtClean="0"/>
              <a:t>Trip leader’s responsibility to arrange in-country transportation and lodging through communication with the field partner</a:t>
            </a:r>
          </a:p>
          <a:p>
            <a:r>
              <a:rPr lang="en-US" dirty="0" smtClean="0"/>
              <a:t>If payment is due before the trip, the Missions staff will pay using a Shandon Credit Card</a:t>
            </a:r>
          </a:p>
          <a:p>
            <a:r>
              <a:rPr lang="en-US" dirty="0" smtClean="0"/>
              <a:t>If payment will occur during the trip, the trip leader is responsible for request proper payment (card, check, cash, etc.)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88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355250" cy="357000"/>
          </a:xfrm>
        </p:spPr>
        <p:txBody>
          <a:bodyPr/>
          <a:lstStyle/>
          <a:p>
            <a:r>
              <a:rPr lang="en-US" dirty="0" smtClean="0"/>
              <a:t>Transportation Policies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49"/>
            <a:ext cx="5160300" cy="3021009"/>
          </a:xfrm>
        </p:spPr>
        <p:txBody>
          <a:bodyPr/>
          <a:lstStyle/>
          <a:p>
            <a:r>
              <a:rPr lang="en-US" dirty="0" smtClean="0"/>
              <a:t>Outside the US, it is a requirement to purchase the insurance option of any rental vehicle</a:t>
            </a:r>
          </a:p>
          <a:p>
            <a:r>
              <a:rPr lang="en-US" dirty="0" smtClean="0"/>
              <a:t>Any trip participant planning to drive must be driver approved</a:t>
            </a:r>
          </a:p>
          <a:p>
            <a:r>
              <a:rPr lang="en-US" dirty="0" smtClean="0"/>
              <a:t>It is preferred to have backup drivers approved in case of emergency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47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486731" cy="357000"/>
          </a:xfrm>
        </p:spPr>
        <p:txBody>
          <a:bodyPr/>
          <a:lstStyle/>
          <a:p>
            <a:r>
              <a:rPr lang="en-US" dirty="0" smtClean="0"/>
              <a:t>Lodging Policies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5160300" cy="2339692"/>
          </a:xfrm>
        </p:spPr>
        <p:txBody>
          <a:bodyPr/>
          <a:lstStyle/>
          <a:p>
            <a:r>
              <a:rPr lang="en-US" dirty="0" smtClean="0"/>
              <a:t>We require trip participants have a roommate</a:t>
            </a:r>
          </a:p>
          <a:p>
            <a:r>
              <a:rPr lang="en-US" dirty="0" smtClean="0"/>
              <a:t>This is for both accountability and safety</a:t>
            </a:r>
          </a:p>
          <a:p>
            <a:r>
              <a:rPr lang="en-US" dirty="0" smtClean="0"/>
              <a:t>Under no circumstance should a male and female be alone in a non-public space together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49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Each trip is required to have 3 meetings before the trip</a:t>
            </a:r>
          </a:p>
          <a:p>
            <a:r>
              <a:rPr lang="en-US" dirty="0" smtClean="0"/>
              <a:t>These meetings are for spiritual sharpening and physical preparation</a:t>
            </a:r>
          </a:p>
          <a:p>
            <a:r>
              <a:rPr lang="en-US" dirty="0" smtClean="0"/>
              <a:t>We will provide a guide for each of these meetings, with flexibility depending on trip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104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2133931" cy="357000"/>
          </a:xfrm>
        </p:spPr>
        <p:txBody>
          <a:bodyPr/>
          <a:lstStyle/>
          <a:p>
            <a:r>
              <a:rPr lang="en-US" b="1" dirty="0" smtClean="0"/>
              <a:t>1</a:t>
            </a:r>
            <a:r>
              <a:rPr lang="en-US" dirty="0" smtClean="0"/>
              <a:t> The Gospel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6083700" cy="24021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WHY we go</a:t>
            </a:r>
          </a:p>
          <a:p>
            <a:r>
              <a:rPr lang="en-US" dirty="0" smtClean="0"/>
              <a:t>Sharing the gospel and your testimony</a:t>
            </a:r>
          </a:p>
          <a:p>
            <a:r>
              <a:rPr lang="en-US" dirty="0" smtClean="0"/>
              <a:t>The global mission (or church planting)</a:t>
            </a:r>
          </a:p>
          <a:p>
            <a:r>
              <a:rPr lang="en-US" dirty="0" smtClean="0"/>
              <a:t>Why we take mission trips</a:t>
            </a:r>
          </a:p>
          <a:p>
            <a:r>
              <a:rPr lang="en-US" dirty="0" smtClean="0"/>
              <a:t>Specific trip objectives</a:t>
            </a:r>
          </a:p>
          <a:p>
            <a:r>
              <a:rPr lang="en-US" dirty="0" smtClean="0"/>
              <a:t>Urgent needs (vaccinations, funding deadlines, etc.)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2438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3406919" cy="357000"/>
          </a:xfrm>
        </p:spPr>
        <p:txBody>
          <a:bodyPr/>
          <a:lstStyle/>
          <a:p>
            <a:r>
              <a:rPr lang="en-US" b="1" dirty="0" smtClean="0"/>
              <a:t>2</a:t>
            </a:r>
            <a:r>
              <a:rPr lang="en-US" dirty="0"/>
              <a:t> </a:t>
            </a:r>
            <a:r>
              <a:rPr lang="en-US" dirty="0" smtClean="0"/>
              <a:t>The 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499" y="1790050"/>
            <a:ext cx="6149441" cy="24021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WHO and WHERE </a:t>
            </a:r>
          </a:p>
          <a:p>
            <a:r>
              <a:rPr lang="en-US" dirty="0" smtClean="0"/>
              <a:t>Learning the culture (and dominant religious attitudes)</a:t>
            </a:r>
          </a:p>
          <a:p>
            <a:r>
              <a:rPr lang="en-US" dirty="0" smtClean="0"/>
              <a:t>Culture shock</a:t>
            </a:r>
          </a:p>
          <a:p>
            <a:r>
              <a:rPr lang="en-US" dirty="0" smtClean="0"/>
              <a:t>Security Needs</a:t>
            </a:r>
          </a:p>
          <a:p>
            <a:r>
              <a:rPr lang="en-US" dirty="0" smtClean="0"/>
              <a:t>Continued trip preparation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313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2432754" cy="357000"/>
          </a:xfrm>
        </p:spPr>
        <p:txBody>
          <a:bodyPr/>
          <a:lstStyle/>
          <a:p>
            <a:r>
              <a:rPr lang="en-US" b="1" dirty="0" smtClean="0"/>
              <a:t>3 </a:t>
            </a:r>
            <a:r>
              <a:rPr lang="en-US" dirty="0" smtClean="0"/>
              <a:t>The Team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5160300" cy="288355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WHEN, WHAT, and HOW</a:t>
            </a:r>
          </a:p>
          <a:p>
            <a:r>
              <a:rPr lang="en-US" dirty="0" smtClean="0"/>
              <a:t>Dedicated time in prayer</a:t>
            </a:r>
          </a:p>
          <a:p>
            <a:r>
              <a:rPr lang="en-US" dirty="0" smtClean="0"/>
              <a:t>Trip Itinerary Review</a:t>
            </a:r>
          </a:p>
          <a:p>
            <a:r>
              <a:rPr lang="en-US" dirty="0" smtClean="0"/>
              <a:t>Final trip prep</a:t>
            </a:r>
          </a:p>
          <a:p>
            <a:r>
              <a:rPr lang="en-US" dirty="0" smtClean="0"/>
              <a:t>Review packing list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2827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047425" cy="357000"/>
          </a:xfrm>
        </p:spPr>
        <p:txBody>
          <a:bodyPr/>
          <a:lstStyle/>
          <a:p>
            <a:r>
              <a:rPr lang="en-US" dirty="0" smtClean="0"/>
              <a:t>Trip Commissioning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Before every trip, we will commission our team during both worship gatherings</a:t>
            </a:r>
          </a:p>
          <a:p>
            <a:r>
              <a:rPr lang="en-US" dirty="0" smtClean="0"/>
              <a:t>This is coordinated by the Missions staff</a:t>
            </a:r>
          </a:p>
          <a:p>
            <a:r>
              <a:rPr lang="en-US" dirty="0" smtClean="0"/>
              <a:t>It is the trip leaders responsibility to make sure this is communicated to the entire team</a:t>
            </a:r>
          </a:p>
        </p:txBody>
      </p:sp>
    </p:spTree>
    <p:extLst>
      <p:ext uri="{BB962C8B-B14F-4D97-AF65-F5344CB8AC3E}">
        <p14:creationId xmlns:p14="http://schemas.microsoft.com/office/powerpoint/2010/main" val="8207355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08964" y="1791950"/>
            <a:ext cx="3005060" cy="357000"/>
          </a:xfrm>
        </p:spPr>
        <p:txBody>
          <a:bodyPr/>
          <a:lstStyle/>
          <a:p>
            <a:r>
              <a:rPr lang="en-US" dirty="0" smtClean="0"/>
              <a:t>Getting a Passport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4340402" y="2327400"/>
            <a:ext cx="3458891" cy="230939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www.travel.state.gov</a:t>
            </a:r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Must allow 8 weeks for processing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3"/>
          </p:nvPr>
        </p:nvSpPr>
        <p:spPr>
          <a:xfrm>
            <a:off x="1167112" y="1774913"/>
            <a:ext cx="2464200" cy="357000"/>
          </a:xfrm>
        </p:spPr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"/>
          </p:nvPr>
        </p:nvSpPr>
        <p:spPr>
          <a:xfrm>
            <a:off x="713225" y="2310413"/>
            <a:ext cx="3371975" cy="2309398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Each trip member is responsible for ensuring their passport is up to date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Must expire at least 6 months past the trip departure date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Needs 2 blank visa pages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216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08964" y="1791950"/>
            <a:ext cx="2316000" cy="357000"/>
          </a:xfrm>
        </p:spPr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>
          <a:xfrm>
            <a:off x="4340402" y="2327400"/>
            <a:ext cx="3458891" cy="230939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Garners Ferry Family Medicine (through Corey Dickinson)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Book a time for entire team to go receive vaccines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Cannot do Yellow Fever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3"/>
          </p:nvPr>
        </p:nvSpPr>
        <p:spPr>
          <a:xfrm>
            <a:off x="1167112" y="1774913"/>
            <a:ext cx="2464200" cy="357000"/>
          </a:xfrm>
        </p:spPr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"/>
          </p:nvPr>
        </p:nvSpPr>
        <p:spPr>
          <a:xfrm>
            <a:off x="713225" y="2310413"/>
            <a:ext cx="3371975" cy="2309398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Vaccines are not covered in the cost of the trip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The expected cost must be communicated to trip members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0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9"/>
          <p:cNvSpPr txBox="1">
            <a:spLocks noGrp="1"/>
          </p:cNvSpPr>
          <p:nvPr>
            <p:ph type="title"/>
          </p:nvPr>
        </p:nvSpPr>
        <p:spPr>
          <a:xfrm>
            <a:off x="1842900" y="1576639"/>
            <a:ext cx="3270976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Our </a:t>
            </a:r>
            <a:r>
              <a:rPr lang="en" dirty="0" smtClean="0"/>
              <a:t>Purpose</a:t>
            </a:r>
            <a:endParaRPr dirty="0"/>
          </a:p>
        </p:txBody>
      </p:sp>
      <p:sp>
        <p:nvSpPr>
          <p:cNvPr id="279" name="Google Shape;279;p39"/>
          <p:cNvSpPr txBox="1">
            <a:spLocks noGrp="1"/>
          </p:cNvSpPr>
          <p:nvPr>
            <p:ph type="subTitle" idx="1"/>
          </p:nvPr>
        </p:nvSpPr>
        <p:spPr>
          <a:xfrm>
            <a:off x="1842900" y="2074339"/>
            <a:ext cx="5458200" cy="9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dirty="0" smtClean="0"/>
              <a:t>To mobilize every member of Shandon to live in full obedience to the Great Commission and their unique roles in it.</a:t>
            </a:r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3509025" y="1315832"/>
            <a:ext cx="2126100" cy="357000"/>
          </a:xfrm>
        </p:spPr>
        <p:txBody>
          <a:bodyPr/>
          <a:lstStyle/>
          <a:p>
            <a:r>
              <a:rPr lang="en-US" sz="2000" dirty="0" smtClean="0"/>
              <a:t>Cash</a:t>
            </a:r>
            <a:endParaRPr lang="en-US" sz="20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2"/>
          </p:nvPr>
        </p:nvSpPr>
        <p:spPr>
          <a:xfrm>
            <a:off x="3509025" y="1804894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Any need for cash must be communicated 3 weeks before departure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Save all receipts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3"/>
          </p:nvPr>
        </p:nvSpPr>
        <p:spPr>
          <a:xfrm>
            <a:off x="953125" y="1321809"/>
            <a:ext cx="2126100" cy="357000"/>
          </a:xfrm>
        </p:spPr>
        <p:txBody>
          <a:bodyPr/>
          <a:lstStyle/>
          <a:p>
            <a:r>
              <a:rPr lang="en-US" sz="2000" dirty="0" smtClean="0"/>
              <a:t>Credit Card</a:t>
            </a:r>
            <a:endParaRPr lang="en-US" sz="20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4"/>
          </p:nvPr>
        </p:nvSpPr>
        <p:spPr>
          <a:xfrm>
            <a:off x="953125" y="1804937"/>
            <a:ext cx="2126100" cy="1984231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Preferred method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Save all receipts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Not always available</a:t>
            </a: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5"/>
          </p:nvPr>
        </p:nvSpPr>
        <p:spPr>
          <a:xfrm>
            <a:off x="6064875" y="1315832"/>
            <a:ext cx="2126100" cy="357000"/>
          </a:xfrm>
        </p:spPr>
        <p:txBody>
          <a:bodyPr/>
          <a:lstStyle/>
          <a:p>
            <a:r>
              <a:rPr lang="en-US" sz="1900" dirty="0" smtClean="0"/>
              <a:t>Reimbursements</a:t>
            </a:r>
            <a:endParaRPr lang="en-US" sz="1900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6"/>
          </p:nvPr>
        </p:nvSpPr>
        <p:spPr>
          <a:xfrm>
            <a:off x="6064875" y="1804894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Sometimes reimbursement is required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Save all receipts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4904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4925449" y="1459268"/>
            <a:ext cx="2126100" cy="357000"/>
          </a:xfrm>
        </p:spPr>
        <p:txBody>
          <a:bodyPr/>
          <a:lstStyle/>
          <a:p>
            <a:r>
              <a:rPr lang="en-US" sz="2000" dirty="0" smtClean="0"/>
              <a:t>Per Diem</a:t>
            </a:r>
            <a:endParaRPr lang="en-US" sz="20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2"/>
          </p:nvPr>
        </p:nvSpPr>
        <p:spPr>
          <a:xfrm>
            <a:off x="4925449" y="1948330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Domestic Trips where food is not included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This price will be determined based on location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3"/>
          </p:nvPr>
        </p:nvSpPr>
        <p:spPr>
          <a:xfrm>
            <a:off x="2369549" y="1465245"/>
            <a:ext cx="2126100" cy="357000"/>
          </a:xfrm>
        </p:spPr>
        <p:txBody>
          <a:bodyPr/>
          <a:lstStyle/>
          <a:p>
            <a:r>
              <a:rPr lang="en-US" sz="2000" dirty="0" smtClean="0"/>
              <a:t>Expense Tracking</a:t>
            </a:r>
            <a:endParaRPr lang="en-US" sz="20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4"/>
          </p:nvPr>
        </p:nvSpPr>
        <p:spPr>
          <a:xfrm>
            <a:off x="2369549" y="1948373"/>
            <a:ext cx="2126100" cy="1984231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Staying under budget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Understanding costs for next trip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821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3323249" cy="357000"/>
          </a:xfrm>
        </p:spPr>
        <p:txBody>
          <a:bodyPr/>
          <a:lstStyle/>
          <a:p>
            <a:r>
              <a:rPr lang="en-US" dirty="0" smtClean="0"/>
              <a:t>Unexpected Costs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A sudden change of plans or emergency may provoke an unbudgeted cost</a:t>
            </a:r>
          </a:p>
          <a:p>
            <a:r>
              <a:rPr lang="en-US" dirty="0" smtClean="0"/>
              <a:t>Communicate to Missions team ASAP</a:t>
            </a:r>
          </a:p>
          <a:p>
            <a:r>
              <a:rPr lang="en-US" dirty="0" smtClean="0"/>
              <a:t>Be a good steward, which accomplishes the mission while being financially responsible</a:t>
            </a:r>
          </a:p>
          <a:p>
            <a:r>
              <a:rPr lang="en-US" dirty="0" smtClean="0"/>
              <a:t>Take note of this expense for future trips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8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2650050" cy="357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Process the events of the day (emotionally, spiritually, and logistically)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Point their hearts to Jesus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Prepare for the next day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We will provide leaders a guide for these meetings.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Debrief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922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3509025" y="1315832"/>
            <a:ext cx="2126100" cy="357000"/>
          </a:xfrm>
        </p:spPr>
        <p:txBody>
          <a:bodyPr/>
          <a:lstStyle/>
          <a:p>
            <a:r>
              <a:rPr lang="en-US" sz="2000" dirty="0" smtClean="0"/>
              <a:t>Communicate</a:t>
            </a:r>
            <a:endParaRPr lang="en-US" sz="20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2"/>
          </p:nvPr>
        </p:nvSpPr>
        <p:spPr>
          <a:xfrm>
            <a:off x="3509025" y="1804894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Ensure everyone understands the schedule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Ensure everyone has a ride home from airport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3"/>
          </p:nvPr>
        </p:nvSpPr>
        <p:spPr>
          <a:xfrm>
            <a:off x="953125" y="1321809"/>
            <a:ext cx="2126100" cy="357000"/>
          </a:xfrm>
        </p:spPr>
        <p:txBody>
          <a:bodyPr/>
          <a:lstStyle/>
          <a:p>
            <a:r>
              <a:rPr lang="en-US" sz="2000" dirty="0" smtClean="0"/>
              <a:t>Steward Time</a:t>
            </a:r>
            <a:endParaRPr lang="en-US" sz="20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4"/>
          </p:nvPr>
        </p:nvSpPr>
        <p:spPr>
          <a:xfrm>
            <a:off x="953125" y="1804937"/>
            <a:ext cx="2126100" cy="2623628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Valuable time to process the trip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Challenge your team to apply their experiences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This is may be the last time you are all together</a:t>
            </a:r>
          </a:p>
        </p:txBody>
      </p:sp>
      <p:sp>
        <p:nvSpPr>
          <p:cNvPr id="15" name="Subtitle 14"/>
          <p:cNvSpPr>
            <a:spLocks noGrp="1"/>
          </p:cNvSpPr>
          <p:nvPr>
            <p:ph type="subTitle" idx="5"/>
          </p:nvPr>
        </p:nvSpPr>
        <p:spPr>
          <a:xfrm>
            <a:off x="6064875" y="1315832"/>
            <a:ext cx="2126100" cy="357000"/>
          </a:xfrm>
        </p:spPr>
        <p:txBody>
          <a:bodyPr/>
          <a:lstStyle/>
          <a:p>
            <a:r>
              <a:rPr lang="en-US" sz="1900" dirty="0" smtClean="0"/>
              <a:t>Endure</a:t>
            </a:r>
            <a:endParaRPr lang="en-US" sz="1900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6"/>
          </p:nvPr>
        </p:nvSpPr>
        <p:spPr>
          <a:xfrm>
            <a:off x="6064875" y="1804894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You’re at the end of the journey, finish strong</a:t>
            </a:r>
          </a:p>
          <a:p>
            <a:pPr marL="114300" indent="0" algn="l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354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4614166" cy="357000"/>
          </a:xfrm>
        </p:spPr>
        <p:txBody>
          <a:bodyPr/>
          <a:lstStyle/>
          <a:p>
            <a:r>
              <a:rPr lang="en-US" dirty="0" smtClean="0"/>
              <a:t>Returning Materials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Make sure to return any credit cards, cash, or other borrow materials within 2 weeks</a:t>
            </a:r>
          </a:p>
          <a:p>
            <a:r>
              <a:rPr lang="en-US" dirty="0" smtClean="0"/>
              <a:t>Bring receipts – preferably organized by Shandon card / cash / reimbursements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Trip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628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5" y="1433050"/>
            <a:ext cx="4106166" cy="357000"/>
          </a:xfrm>
        </p:spPr>
        <p:txBody>
          <a:bodyPr/>
          <a:lstStyle/>
          <a:p>
            <a:r>
              <a:rPr lang="en-US" dirty="0" smtClean="0"/>
              <a:t>Trip Evaluation &amp; Reporting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The Missions staff will send an evaluation form to the team</a:t>
            </a:r>
          </a:p>
          <a:p>
            <a:pPr lvl="1"/>
            <a:r>
              <a:rPr lang="en-US" dirty="0" smtClean="0"/>
              <a:t>Evaluate the trip</a:t>
            </a:r>
          </a:p>
          <a:p>
            <a:pPr lvl="1"/>
            <a:r>
              <a:rPr lang="en-US" dirty="0" smtClean="0"/>
              <a:t>Share stories and photos</a:t>
            </a:r>
          </a:p>
          <a:p>
            <a:r>
              <a:rPr lang="en-US" dirty="0" smtClean="0"/>
              <a:t>Encourage them to fill it out honestly (you can find other ways to encourage us)</a:t>
            </a:r>
          </a:p>
          <a:p>
            <a:r>
              <a:rPr lang="en-US" dirty="0" smtClean="0"/>
              <a:t>A leader evaluation will be sent to you as well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Trip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508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2952707" cy="357000"/>
          </a:xfrm>
        </p:spPr>
        <p:txBody>
          <a:bodyPr/>
          <a:lstStyle/>
          <a:p>
            <a:r>
              <a:rPr lang="en-US" dirty="0" smtClean="0"/>
              <a:t>Trip Debrief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Getting the team together after the trip</a:t>
            </a:r>
          </a:p>
          <a:p>
            <a:r>
              <a:rPr lang="en-US" dirty="0" smtClean="0"/>
              <a:t>Celebrate what God did</a:t>
            </a:r>
          </a:p>
          <a:p>
            <a:r>
              <a:rPr lang="en-US" dirty="0" smtClean="0"/>
              <a:t>Help your team take next steps</a:t>
            </a:r>
          </a:p>
          <a:p>
            <a:pPr lvl="1"/>
            <a:r>
              <a:rPr lang="en-US" dirty="0" smtClean="0"/>
              <a:t>Share the gospel with coworker</a:t>
            </a:r>
          </a:p>
          <a:p>
            <a:pPr lvl="1"/>
            <a:r>
              <a:rPr lang="en-US" dirty="0" smtClean="0"/>
              <a:t>Care for a missionary</a:t>
            </a:r>
          </a:p>
          <a:p>
            <a:pPr lvl="1"/>
            <a:r>
              <a:rPr lang="en-US" dirty="0" smtClean="0"/>
              <a:t>Get involved in local int’l ministry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Trip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661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2187719" cy="357000"/>
          </a:xfrm>
        </p:spPr>
        <p:txBody>
          <a:bodyPr/>
          <a:lstStyle/>
          <a:p>
            <a:r>
              <a:rPr lang="en-US" dirty="0" smtClean="0"/>
              <a:t>Celebration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 smtClean="0"/>
              <a:t>“You replicate what you celebrate”</a:t>
            </a:r>
          </a:p>
          <a:p>
            <a:r>
              <a:rPr lang="en-US" dirty="0" smtClean="0"/>
              <a:t>Options include:</a:t>
            </a:r>
          </a:p>
          <a:p>
            <a:pPr lvl="1"/>
            <a:r>
              <a:rPr lang="en-US" dirty="0" smtClean="0"/>
              <a:t>Sharing with SS class or small group</a:t>
            </a:r>
          </a:p>
          <a:p>
            <a:pPr lvl="1"/>
            <a:r>
              <a:rPr lang="en-US" dirty="0" smtClean="0"/>
              <a:t>Video testimonial</a:t>
            </a:r>
          </a:p>
          <a:p>
            <a:pPr lvl="1"/>
            <a:r>
              <a:rPr lang="en-US" dirty="0" smtClean="0"/>
              <a:t>Social media</a:t>
            </a:r>
          </a:p>
          <a:p>
            <a:pPr lvl="1"/>
            <a:r>
              <a:rPr lang="en-US" b="1" i="1" u="sng" dirty="0" smtClean="0"/>
              <a:t>Word of mouth</a:t>
            </a:r>
            <a:endParaRPr lang="en-US" b="1" i="1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Trip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575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15059" y="2543975"/>
            <a:ext cx="5313882" cy="648900"/>
          </a:xfrm>
        </p:spPr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7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5839344" cy="3270432"/>
          </a:xfrm>
        </p:spPr>
        <p:txBody>
          <a:bodyPr/>
          <a:lstStyle/>
          <a:p>
            <a:r>
              <a:rPr lang="en-US" sz="2000" dirty="0" smtClean="0"/>
              <a:t>1. Advance the gospel</a:t>
            </a:r>
          </a:p>
          <a:p>
            <a:r>
              <a:rPr lang="en-US" sz="2000" dirty="0" smtClean="0"/>
              <a:t>2. Pray for power</a:t>
            </a:r>
          </a:p>
          <a:p>
            <a:r>
              <a:rPr lang="en-US" sz="2000" dirty="0" smtClean="0"/>
              <a:t>3. Move with the Holy Spirit</a:t>
            </a:r>
          </a:p>
          <a:p>
            <a:r>
              <a:rPr lang="en-US" sz="2000" dirty="0" smtClean="0"/>
              <a:t>4. Send our people</a:t>
            </a:r>
          </a:p>
          <a:p>
            <a:r>
              <a:rPr lang="en-US" sz="2000" dirty="0" smtClean="0"/>
              <a:t>5. Care for our missionaries</a:t>
            </a:r>
          </a:p>
          <a:p>
            <a:r>
              <a:rPr lang="en-US" sz="2000" dirty="0" smtClean="0"/>
              <a:t>6. Prioritize strategic partners</a:t>
            </a:r>
          </a:p>
          <a:p>
            <a:r>
              <a:rPr lang="en-US" sz="2000" dirty="0" smtClean="0"/>
              <a:t>7. Empower national leaders</a:t>
            </a:r>
          </a:p>
          <a:p>
            <a:r>
              <a:rPr lang="en-US" sz="2000" dirty="0" smtClean="0"/>
              <a:t>8. Plant multiplying churches</a:t>
            </a:r>
          </a:p>
          <a:p>
            <a:r>
              <a:rPr lang="en-US" sz="2000" dirty="0" smtClean="0"/>
              <a:t>9. Love our city</a:t>
            </a:r>
          </a:p>
          <a:p>
            <a:r>
              <a:rPr lang="en-US" sz="2000" dirty="0" smtClean="0"/>
              <a:t>10. Bring light to darkness</a:t>
            </a:r>
          </a:p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3224" y="445025"/>
            <a:ext cx="4850869" cy="572700"/>
          </a:xfrm>
        </p:spPr>
        <p:txBody>
          <a:bodyPr/>
          <a:lstStyle/>
          <a:p>
            <a:r>
              <a:rPr lang="en-US" dirty="0" smtClean="0"/>
              <a:t>Our Missions Convictions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296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4509817" cy="357000"/>
          </a:xfrm>
        </p:spPr>
        <p:txBody>
          <a:bodyPr/>
          <a:lstStyle/>
          <a:p>
            <a:r>
              <a:rPr lang="en-US" dirty="0" smtClean="0"/>
              <a:t>Adding clarity to trip language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2"/>
          </p:nvPr>
        </p:nvSpPr>
        <p:spPr>
          <a:xfrm>
            <a:off x="2247500" y="1790050"/>
            <a:ext cx="5160300" cy="2885582"/>
          </a:xfrm>
        </p:spPr>
        <p:txBody>
          <a:bodyPr/>
          <a:lstStyle/>
          <a:p>
            <a:r>
              <a:rPr lang="en-US" dirty="0" smtClean="0"/>
              <a:t>The term “mission trip” can be too vague in describing goals and objectives</a:t>
            </a:r>
          </a:p>
          <a:p>
            <a:r>
              <a:rPr lang="en-US" dirty="0" smtClean="0"/>
              <a:t>We are looking to label trips with terms such as:</a:t>
            </a:r>
          </a:p>
          <a:p>
            <a:pPr lvl="1"/>
            <a:r>
              <a:rPr lang="en-US" dirty="0" smtClean="0"/>
              <a:t>“Care Trip”</a:t>
            </a:r>
          </a:p>
          <a:p>
            <a:pPr lvl="1"/>
            <a:r>
              <a:rPr lang="en-US" dirty="0" smtClean="0"/>
              <a:t>“Exposure Trip”</a:t>
            </a:r>
          </a:p>
          <a:p>
            <a:pPr lvl="1"/>
            <a:r>
              <a:rPr lang="en-US" dirty="0" smtClean="0"/>
              <a:t>“Family-Friendly Trip”</a:t>
            </a:r>
          </a:p>
          <a:p>
            <a:pPr lvl="1"/>
            <a:r>
              <a:rPr lang="en-US" dirty="0" smtClean="0"/>
              <a:t>“Evangelism Trip”</a:t>
            </a:r>
          </a:p>
          <a:p>
            <a:pPr lvl="1"/>
            <a:r>
              <a:rPr lang="en-US" dirty="0" smtClean="0"/>
              <a:t>“Relief Trip”</a:t>
            </a:r>
          </a:p>
          <a:p>
            <a:r>
              <a:rPr lang="en-US" dirty="0" smtClean="0"/>
              <a:t>We’d love to hear your feedback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197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3"/>
          </p:nvPr>
        </p:nvSpPr>
        <p:spPr>
          <a:xfrm>
            <a:off x="705725" y="1359213"/>
            <a:ext cx="4874150" cy="357000"/>
          </a:xfrm>
        </p:spPr>
        <p:txBody>
          <a:bodyPr/>
          <a:lstStyle/>
          <a:p>
            <a:r>
              <a:rPr lang="en-US" dirty="0" smtClean="0"/>
              <a:t>Adult Trips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"/>
          </p:nvPr>
        </p:nvSpPr>
        <p:spPr>
          <a:xfrm>
            <a:off x="855875" y="1699224"/>
            <a:ext cx="4724000" cy="1220759"/>
          </a:xfrm>
        </p:spPr>
        <p:txBody>
          <a:bodyPr numCol="2"/>
          <a:lstStyle/>
          <a:p>
            <a:pPr algn="l">
              <a:lnSpc>
                <a:spcPct val="150000"/>
              </a:lnSpc>
            </a:pPr>
            <a:r>
              <a:rPr lang="en-US" sz="1000" dirty="0" smtClean="0"/>
              <a:t>Empower One (Summer &amp; Fall)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Israel (Summer)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Cuba (Fall)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India (Spring)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Puerto Rico (Sports &amp; Relief)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Medical Missions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Disaster Relief</a:t>
            </a:r>
          </a:p>
          <a:p>
            <a:pPr algn="l"/>
            <a:endParaRPr lang="en-US" sz="12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5"/>
          </p:nvPr>
        </p:nvSpPr>
        <p:spPr>
          <a:xfrm>
            <a:off x="6028567" y="1357737"/>
            <a:ext cx="2503515" cy="357000"/>
          </a:xfrm>
        </p:spPr>
        <p:txBody>
          <a:bodyPr/>
          <a:lstStyle/>
          <a:p>
            <a:r>
              <a:rPr lang="en-US" dirty="0" smtClean="0"/>
              <a:t>Family-Friendly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6"/>
          </p:nvPr>
        </p:nvSpPr>
        <p:spPr>
          <a:xfrm>
            <a:off x="6272475" y="1695905"/>
            <a:ext cx="2015700" cy="1224078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1000" dirty="0" smtClean="0"/>
              <a:t>Pittsburgh (VBS)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Charleston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UNTO</a:t>
            </a:r>
            <a:endParaRPr lang="en-US" sz="10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7"/>
          </p:nvPr>
        </p:nvSpPr>
        <p:spPr>
          <a:xfrm>
            <a:off x="3414025" y="2970439"/>
            <a:ext cx="2316000" cy="357000"/>
          </a:xfrm>
        </p:spPr>
        <p:txBody>
          <a:bodyPr/>
          <a:lstStyle/>
          <a:p>
            <a:r>
              <a:rPr lang="en-US" dirty="0" smtClean="0"/>
              <a:t>College Trips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8"/>
          </p:nvPr>
        </p:nvSpPr>
        <p:spPr>
          <a:xfrm>
            <a:off x="3564175" y="3310451"/>
            <a:ext cx="2015700" cy="1257546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1000" dirty="0" smtClean="0"/>
              <a:t>Live Sent Project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Church Planting Trip (Fall)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9"/>
          </p:nvPr>
        </p:nvSpPr>
        <p:spPr>
          <a:xfrm>
            <a:off x="705700" y="2970439"/>
            <a:ext cx="2316000" cy="357000"/>
          </a:xfrm>
        </p:spPr>
        <p:txBody>
          <a:bodyPr/>
          <a:lstStyle/>
          <a:p>
            <a:r>
              <a:rPr lang="en-US" dirty="0" smtClean="0"/>
              <a:t>Student Trips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3"/>
          </p:nvPr>
        </p:nvSpPr>
        <p:spPr>
          <a:xfrm>
            <a:off x="855850" y="3310451"/>
            <a:ext cx="2015700" cy="127121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1000" dirty="0" smtClean="0"/>
              <a:t>Puerto Rico (Seniors)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Pittsburgh (VBS)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Columbia, SC</a:t>
            </a:r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2023 Trips</a:t>
            </a:r>
            <a:endParaRPr lang="en-US" dirty="0"/>
          </a:p>
        </p:txBody>
      </p:sp>
      <p:sp>
        <p:nvSpPr>
          <p:cNvPr id="16" name="Subtitle 9"/>
          <p:cNvSpPr>
            <a:spLocks noGrp="1"/>
          </p:cNvSpPr>
          <p:nvPr>
            <p:ph type="subTitle" idx="7"/>
          </p:nvPr>
        </p:nvSpPr>
        <p:spPr>
          <a:xfrm>
            <a:off x="6122325" y="2984107"/>
            <a:ext cx="2316000" cy="357000"/>
          </a:xfrm>
        </p:spPr>
        <p:txBody>
          <a:bodyPr/>
          <a:lstStyle/>
          <a:p>
            <a:r>
              <a:rPr lang="en-US" dirty="0" smtClean="0"/>
              <a:t>Care Trips</a:t>
            </a:r>
            <a:endParaRPr lang="en-US" dirty="0"/>
          </a:p>
        </p:txBody>
      </p:sp>
      <p:sp>
        <p:nvSpPr>
          <p:cNvPr id="17" name="Subtitle 10"/>
          <p:cNvSpPr>
            <a:spLocks noGrp="1"/>
          </p:cNvSpPr>
          <p:nvPr>
            <p:ph type="subTitle" idx="8"/>
          </p:nvPr>
        </p:nvSpPr>
        <p:spPr>
          <a:xfrm>
            <a:off x="6272475" y="3324119"/>
            <a:ext cx="2015700" cy="1257546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1000" dirty="0" smtClean="0"/>
              <a:t>Cory Johnson (Dec ’22)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Hannah Roberts</a:t>
            </a:r>
          </a:p>
          <a:p>
            <a:pPr algn="l">
              <a:lnSpc>
                <a:spcPct val="150000"/>
              </a:lnSpc>
            </a:pPr>
            <a:r>
              <a:rPr lang="en-US" sz="1000" dirty="0" smtClean="0"/>
              <a:t>Lesley Wolfe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661807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360374" y="1433050"/>
            <a:ext cx="3377037" cy="357000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2"/>
          </p:nvPr>
        </p:nvSpPr>
        <p:spPr>
          <a:xfrm>
            <a:off x="2247500" y="1790049"/>
            <a:ext cx="5160300" cy="2698279"/>
          </a:xfrm>
        </p:spPr>
        <p:txBody>
          <a:bodyPr/>
          <a:lstStyle/>
          <a:p>
            <a:r>
              <a:rPr lang="en-US" dirty="0" smtClean="0"/>
              <a:t>This Presentation</a:t>
            </a:r>
          </a:p>
          <a:p>
            <a:r>
              <a:rPr lang="en-US" dirty="0" smtClean="0"/>
              <a:t>Trip Leader Manual</a:t>
            </a:r>
          </a:p>
          <a:p>
            <a:pPr marL="114300" indent="0">
              <a:buNone/>
            </a:pPr>
            <a:r>
              <a:rPr lang="en-US" i="1" dirty="0" smtClean="0"/>
              <a:t>Coming Soon</a:t>
            </a:r>
          </a:p>
          <a:p>
            <a:r>
              <a:rPr lang="en-US" dirty="0" smtClean="0"/>
              <a:t>Trip Meeting Guides</a:t>
            </a:r>
          </a:p>
          <a:p>
            <a:r>
              <a:rPr lang="en-US" dirty="0" smtClean="0"/>
              <a:t>Daily Debrief Guide</a:t>
            </a:r>
          </a:p>
          <a:p>
            <a:r>
              <a:rPr lang="en-US" dirty="0" smtClean="0"/>
              <a:t>The Mission Journal (Field Journal)</a:t>
            </a:r>
          </a:p>
          <a:p>
            <a:r>
              <a:rPr lang="en-US" dirty="0" smtClean="0"/>
              <a:t>“Trip Leader Portal” page on Shandon.org/go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462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3509025" y="1315832"/>
            <a:ext cx="2126100" cy="357000"/>
          </a:xfrm>
        </p:spPr>
        <p:txBody>
          <a:bodyPr/>
          <a:lstStyle/>
          <a:p>
            <a:r>
              <a:rPr lang="en-US" sz="2000" dirty="0" smtClean="0"/>
              <a:t>Evangelism</a:t>
            </a:r>
            <a:endParaRPr lang="en-US" sz="20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2"/>
          </p:nvPr>
        </p:nvSpPr>
        <p:spPr>
          <a:xfrm>
            <a:off x="3509025" y="1804894"/>
            <a:ext cx="2126100" cy="1984231"/>
          </a:xfrm>
        </p:spPr>
        <p:txBody>
          <a:bodyPr/>
          <a:lstStyle/>
          <a:p>
            <a:pPr marL="114300" indent="0" algn="l"/>
            <a:r>
              <a:rPr lang="en-US" i="1" dirty="0" smtClean="0"/>
              <a:t>Across the Street and Around the World </a:t>
            </a:r>
            <a:r>
              <a:rPr lang="en-US" dirty="0" smtClean="0"/>
              <a:t>by Jeannie Marie</a:t>
            </a:r>
          </a:p>
          <a:p>
            <a:pPr marL="114300" indent="0" algn="l"/>
            <a:endParaRPr lang="en-US" i="1" dirty="0"/>
          </a:p>
          <a:p>
            <a:pPr marL="114300" indent="0" algn="l"/>
            <a:r>
              <a:rPr lang="en-US" i="1" dirty="0" smtClean="0"/>
              <a:t>Master Plan of Evangelism </a:t>
            </a:r>
            <a:r>
              <a:rPr lang="en-US" dirty="0" smtClean="0"/>
              <a:t>by Robert Coleman</a:t>
            </a:r>
            <a:endParaRPr lang="en-US" i="1" dirty="0" smtClean="0"/>
          </a:p>
        </p:txBody>
      </p:sp>
      <p:sp>
        <p:nvSpPr>
          <p:cNvPr id="13" name="Subtitle 12"/>
          <p:cNvSpPr>
            <a:spLocks noGrp="1"/>
          </p:cNvSpPr>
          <p:nvPr>
            <p:ph type="subTitle" idx="3"/>
          </p:nvPr>
        </p:nvSpPr>
        <p:spPr>
          <a:xfrm>
            <a:off x="953125" y="1321809"/>
            <a:ext cx="2126100" cy="357000"/>
          </a:xfrm>
        </p:spPr>
        <p:txBody>
          <a:bodyPr/>
          <a:lstStyle/>
          <a:p>
            <a:r>
              <a:rPr lang="en-US" sz="2000" dirty="0" smtClean="0"/>
              <a:t>Biographies</a:t>
            </a:r>
            <a:endParaRPr lang="en-US" sz="20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4"/>
          </p:nvPr>
        </p:nvSpPr>
        <p:spPr>
          <a:xfrm>
            <a:off x="953125" y="1804937"/>
            <a:ext cx="2126100" cy="2623628"/>
          </a:xfrm>
        </p:spPr>
        <p:txBody>
          <a:bodyPr/>
          <a:lstStyle/>
          <a:p>
            <a:pPr marL="114300" indent="0" algn="l">
              <a:spcAft>
                <a:spcPts val="600"/>
              </a:spcAft>
            </a:pPr>
            <a:r>
              <a:rPr lang="en-US" i="1" dirty="0" smtClean="0"/>
              <a:t>Hudson Taylor’s Spiritual Secret </a:t>
            </a:r>
            <a:r>
              <a:rPr lang="en-US" dirty="0" smtClean="0"/>
              <a:t>by Dr. Howard Taylor</a:t>
            </a:r>
          </a:p>
          <a:p>
            <a:pPr marL="114300" indent="0" algn="l">
              <a:spcAft>
                <a:spcPts val="600"/>
              </a:spcAft>
            </a:pPr>
            <a:endParaRPr lang="en-US" i="1" dirty="0" smtClean="0"/>
          </a:p>
          <a:p>
            <a:pPr marL="114300" indent="0" algn="l">
              <a:spcAft>
                <a:spcPts val="600"/>
              </a:spcAft>
            </a:pPr>
            <a:r>
              <a:rPr lang="en-US" i="1" dirty="0" smtClean="0"/>
              <a:t>Through the Gates of Splendor </a:t>
            </a:r>
            <a:r>
              <a:rPr lang="en-US" dirty="0" smtClean="0"/>
              <a:t>by Elisabeth Elliot</a:t>
            </a:r>
            <a:endParaRPr lang="en-US" i="1" dirty="0" smtClean="0"/>
          </a:p>
        </p:txBody>
      </p:sp>
      <p:sp>
        <p:nvSpPr>
          <p:cNvPr id="15" name="Subtitle 14"/>
          <p:cNvSpPr>
            <a:spLocks noGrp="1"/>
          </p:cNvSpPr>
          <p:nvPr>
            <p:ph type="subTitle" idx="5"/>
          </p:nvPr>
        </p:nvSpPr>
        <p:spPr>
          <a:xfrm>
            <a:off x="6064875" y="1315832"/>
            <a:ext cx="2126100" cy="357000"/>
          </a:xfrm>
        </p:spPr>
        <p:txBody>
          <a:bodyPr/>
          <a:lstStyle/>
          <a:p>
            <a:r>
              <a:rPr lang="en-US" sz="1900" dirty="0" smtClean="0"/>
              <a:t>Missiology</a:t>
            </a:r>
            <a:endParaRPr lang="en-US" sz="1900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6"/>
          </p:nvPr>
        </p:nvSpPr>
        <p:spPr>
          <a:xfrm>
            <a:off x="6064875" y="1804894"/>
            <a:ext cx="2126100" cy="1984231"/>
          </a:xfrm>
        </p:spPr>
        <p:txBody>
          <a:bodyPr/>
          <a:lstStyle/>
          <a:p>
            <a:pPr marL="114300" indent="0" algn="l"/>
            <a:r>
              <a:rPr lang="en-US" i="1" dirty="0" smtClean="0"/>
              <a:t>Missions</a:t>
            </a:r>
            <a:r>
              <a:rPr lang="en-US" dirty="0" smtClean="0"/>
              <a:t> by Andy Johnson</a:t>
            </a:r>
          </a:p>
          <a:p>
            <a:pPr marL="114300" indent="0" algn="l"/>
            <a:endParaRPr lang="en-US" u="sng" dirty="0"/>
          </a:p>
          <a:p>
            <a:pPr marL="114300" indent="0" algn="l"/>
            <a:r>
              <a:rPr lang="en-US" i="1" dirty="0" smtClean="0"/>
              <a:t>Let the Nations Be Glad </a:t>
            </a:r>
            <a:r>
              <a:rPr lang="en-US" dirty="0" smtClean="0"/>
              <a:t>by John Piper</a:t>
            </a:r>
            <a:endParaRPr lang="en-US" i="1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20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Questions?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8426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568125" y="2414016"/>
            <a:ext cx="2015400" cy="937584"/>
          </a:xfrm>
        </p:spPr>
        <p:txBody>
          <a:bodyPr/>
          <a:lstStyle/>
          <a:p>
            <a:r>
              <a:rPr lang="en-US" dirty="0" smtClean="0"/>
              <a:t>Love your team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3"/>
          </p:nvPr>
        </p:nvSpPr>
        <p:spPr>
          <a:xfrm>
            <a:off x="1088350" y="2414016"/>
            <a:ext cx="2015400" cy="937584"/>
          </a:xfrm>
        </p:spPr>
        <p:txBody>
          <a:bodyPr/>
          <a:lstStyle/>
          <a:p>
            <a:r>
              <a:rPr lang="en-US" dirty="0" smtClean="0"/>
              <a:t>Be with Jesus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5"/>
          </p:nvPr>
        </p:nvSpPr>
        <p:spPr>
          <a:xfrm>
            <a:off x="6055450" y="2414016"/>
            <a:ext cx="2015400" cy="937584"/>
          </a:xfrm>
        </p:spPr>
        <p:txBody>
          <a:bodyPr/>
          <a:lstStyle/>
          <a:p>
            <a:r>
              <a:rPr lang="en-US" dirty="0" smtClean="0"/>
              <a:t>Serve our partners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Trip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4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3509025" y="1315832"/>
            <a:ext cx="2126100" cy="357000"/>
          </a:xfrm>
        </p:spPr>
        <p:txBody>
          <a:bodyPr/>
          <a:lstStyle/>
          <a:p>
            <a:r>
              <a:rPr lang="en-US" sz="2000" dirty="0" smtClean="0"/>
              <a:t>Scripture</a:t>
            </a:r>
            <a:endParaRPr lang="en-US" sz="20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2"/>
          </p:nvPr>
        </p:nvSpPr>
        <p:spPr>
          <a:xfrm>
            <a:off x="3509025" y="1804894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Daily time in the Word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Knowing God’s Desire for the nations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3"/>
          </p:nvPr>
        </p:nvSpPr>
        <p:spPr>
          <a:xfrm>
            <a:off x="953125" y="1321809"/>
            <a:ext cx="2126100" cy="357000"/>
          </a:xfrm>
        </p:spPr>
        <p:txBody>
          <a:bodyPr/>
          <a:lstStyle/>
          <a:p>
            <a:r>
              <a:rPr lang="en-US" sz="2000" dirty="0" smtClean="0"/>
              <a:t>Prayer</a:t>
            </a:r>
            <a:endParaRPr lang="en-US" sz="20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4"/>
          </p:nvPr>
        </p:nvSpPr>
        <p:spPr>
          <a:xfrm>
            <a:off x="953125" y="1804937"/>
            <a:ext cx="2126100" cy="2862687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Thanksgiving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Rely on God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Ask for opportunity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5"/>
          </p:nvPr>
        </p:nvSpPr>
        <p:spPr>
          <a:xfrm>
            <a:off x="6064875" y="1315832"/>
            <a:ext cx="2126100" cy="357000"/>
          </a:xfrm>
        </p:spPr>
        <p:txBody>
          <a:bodyPr/>
          <a:lstStyle/>
          <a:p>
            <a:r>
              <a:rPr lang="en-US" sz="1900" dirty="0" smtClean="0"/>
              <a:t>Obedience</a:t>
            </a:r>
            <a:endParaRPr lang="en-US" sz="1900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6"/>
          </p:nvPr>
        </p:nvSpPr>
        <p:spPr>
          <a:xfrm>
            <a:off x="6064875" y="1804894"/>
            <a:ext cx="2126100" cy="2653553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Each day is successful if you walked with Jesus not if everything went to plan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with Jesus</a:t>
            </a:r>
            <a:endParaRPr lang="en-US" dirty="0"/>
          </a:p>
        </p:txBody>
      </p:sp>
      <p:sp>
        <p:nvSpPr>
          <p:cNvPr id="9" name="Subtitle 12"/>
          <p:cNvSpPr txBox="1">
            <a:spLocks/>
          </p:cNvSpPr>
          <p:nvPr/>
        </p:nvSpPr>
        <p:spPr>
          <a:xfrm>
            <a:off x="1502739" y="3915253"/>
            <a:ext cx="6138672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n-US" sz="2000" dirty="0" smtClean="0"/>
              <a:t>How can I grow as a Friend and Follower of Jesus?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857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3509025" y="1315832"/>
            <a:ext cx="2126100" cy="357000"/>
          </a:xfrm>
        </p:spPr>
        <p:txBody>
          <a:bodyPr/>
          <a:lstStyle/>
          <a:p>
            <a:r>
              <a:rPr lang="en-US" sz="2000" dirty="0" smtClean="0"/>
              <a:t>Discipleship</a:t>
            </a:r>
            <a:endParaRPr lang="en-US" sz="20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2"/>
          </p:nvPr>
        </p:nvSpPr>
        <p:spPr>
          <a:xfrm>
            <a:off x="3509025" y="1804894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“Helping one another follow Jesus”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3"/>
          </p:nvPr>
        </p:nvSpPr>
        <p:spPr>
          <a:xfrm>
            <a:off x="953125" y="1321809"/>
            <a:ext cx="2126100" cy="357000"/>
          </a:xfrm>
        </p:spPr>
        <p:txBody>
          <a:bodyPr/>
          <a:lstStyle/>
          <a:p>
            <a:r>
              <a:rPr lang="en-US" sz="2000" dirty="0" smtClean="0"/>
              <a:t>Community</a:t>
            </a:r>
            <a:endParaRPr lang="en-US" sz="20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4"/>
          </p:nvPr>
        </p:nvSpPr>
        <p:spPr>
          <a:xfrm>
            <a:off x="953125" y="1804937"/>
            <a:ext cx="2126100" cy="2862687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Building lasting relationships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Having fun together</a:t>
            </a: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5"/>
          </p:nvPr>
        </p:nvSpPr>
        <p:spPr>
          <a:xfrm>
            <a:off x="6064875" y="1315832"/>
            <a:ext cx="2126100" cy="357000"/>
          </a:xfrm>
        </p:spPr>
        <p:txBody>
          <a:bodyPr/>
          <a:lstStyle/>
          <a:p>
            <a:r>
              <a:rPr lang="en-US" sz="1900" dirty="0" smtClean="0"/>
              <a:t>Serving One Another</a:t>
            </a:r>
            <a:endParaRPr lang="en-US" sz="1900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6"/>
          </p:nvPr>
        </p:nvSpPr>
        <p:spPr>
          <a:xfrm>
            <a:off x="6064875" y="1804894"/>
            <a:ext cx="2126100" cy="2653553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Caring for each others needs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Sacrificing your preferences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Loving Your Team</a:t>
            </a:r>
            <a:endParaRPr lang="en-US" dirty="0"/>
          </a:p>
        </p:txBody>
      </p:sp>
      <p:sp>
        <p:nvSpPr>
          <p:cNvPr id="9" name="Subtitle 12"/>
          <p:cNvSpPr txBox="1">
            <a:spLocks/>
          </p:cNvSpPr>
          <p:nvPr/>
        </p:nvSpPr>
        <p:spPr>
          <a:xfrm>
            <a:off x="1502739" y="3915253"/>
            <a:ext cx="6138672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n-US" sz="2000" dirty="0" smtClean="0"/>
              <a:t>How can we grow as members of the Family of God?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3709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3509025" y="1315832"/>
            <a:ext cx="2126100" cy="357000"/>
          </a:xfrm>
        </p:spPr>
        <p:txBody>
          <a:bodyPr/>
          <a:lstStyle/>
          <a:p>
            <a:r>
              <a:rPr lang="en-US" sz="2000" dirty="0" smtClean="0"/>
              <a:t>Gifts</a:t>
            </a:r>
            <a:endParaRPr lang="en-US" sz="20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2"/>
          </p:nvPr>
        </p:nvSpPr>
        <p:spPr>
          <a:xfrm>
            <a:off x="3509025" y="1804894"/>
            <a:ext cx="2126100" cy="1984231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Think about bringing gifts that may serve them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Let the Missions team know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3"/>
          </p:nvPr>
        </p:nvSpPr>
        <p:spPr>
          <a:xfrm>
            <a:off x="953125" y="1321809"/>
            <a:ext cx="2126100" cy="357000"/>
          </a:xfrm>
        </p:spPr>
        <p:txBody>
          <a:bodyPr/>
          <a:lstStyle/>
          <a:p>
            <a:r>
              <a:rPr lang="en-US" sz="2000" dirty="0" smtClean="0"/>
              <a:t>Look to Their Interests</a:t>
            </a:r>
            <a:endParaRPr lang="en-US" sz="20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4"/>
          </p:nvPr>
        </p:nvSpPr>
        <p:spPr>
          <a:xfrm>
            <a:off x="953125" y="1804937"/>
            <a:ext cx="2126100" cy="2862687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Listen to their stories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Speak encouragement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Care for their children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Pray with them</a:t>
            </a: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5"/>
          </p:nvPr>
        </p:nvSpPr>
        <p:spPr>
          <a:xfrm>
            <a:off x="6064875" y="1315832"/>
            <a:ext cx="2126100" cy="357000"/>
          </a:xfrm>
        </p:spPr>
        <p:txBody>
          <a:bodyPr/>
          <a:lstStyle/>
          <a:p>
            <a:r>
              <a:rPr lang="en-US" sz="1900" dirty="0" smtClean="0"/>
              <a:t>Submit to Them</a:t>
            </a:r>
            <a:endParaRPr lang="en-US" sz="1900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6"/>
          </p:nvPr>
        </p:nvSpPr>
        <p:spPr>
          <a:xfrm>
            <a:off x="6064875" y="1804894"/>
            <a:ext cx="2126100" cy="2653553"/>
          </a:xfrm>
        </p:spPr>
        <p:txBody>
          <a:bodyPr/>
          <a:lstStyle/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Even if you disagree, submit to your partner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Speak to </a:t>
            </a:r>
            <a:r>
              <a:rPr lang="en-US" dirty="0"/>
              <a:t>Missions </a:t>
            </a:r>
            <a:r>
              <a:rPr lang="en-US" dirty="0" smtClean="0"/>
              <a:t>staff </a:t>
            </a:r>
            <a:r>
              <a:rPr lang="en-US" dirty="0"/>
              <a:t>about any concerns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Serving Your Partner</a:t>
            </a:r>
            <a:endParaRPr lang="en-US" dirty="0"/>
          </a:p>
        </p:txBody>
      </p:sp>
      <p:sp>
        <p:nvSpPr>
          <p:cNvPr id="9" name="Subtitle 12"/>
          <p:cNvSpPr txBox="1">
            <a:spLocks/>
          </p:cNvSpPr>
          <p:nvPr/>
        </p:nvSpPr>
        <p:spPr>
          <a:xfrm>
            <a:off x="1502739" y="3915253"/>
            <a:ext cx="6138672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 b="0" i="0" u="none" strike="noStrike" cap="none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n-US" sz="2000" dirty="0" smtClean="0"/>
              <a:t>How can we grow as Fishers of Men?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2097028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Business Slides by Slidesgo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1804</Words>
  <Application>Microsoft Office PowerPoint</Application>
  <PresentationFormat>On-screen Show (16:9)</PresentationFormat>
  <Paragraphs>390</Paragraphs>
  <Slides>54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1" baseType="lpstr">
      <vt:lpstr>Montserrat</vt:lpstr>
      <vt:lpstr>Crimson Text</vt:lpstr>
      <vt:lpstr>Lato</vt:lpstr>
      <vt:lpstr>Merriweather Light</vt:lpstr>
      <vt:lpstr>Arial</vt:lpstr>
      <vt:lpstr>Vidaloka</vt:lpstr>
      <vt:lpstr>Minimalist Business Slides by Slidesgo</vt:lpstr>
      <vt:lpstr>Trip Leader Meeting</vt:lpstr>
      <vt:lpstr>Table of contents</vt:lpstr>
      <vt:lpstr>Objectives</vt:lpstr>
      <vt:lpstr>Our Purpose</vt:lpstr>
      <vt:lpstr>Our Missions Convictions</vt:lpstr>
      <vt:lpstr>Mission Trip Goals</vt:lpstr>
      <vt:lpstr>Being with Jesus</vt:lpstr>
      <vt:lpstr>Loving Your Team</vt:lpstr>
      <vt:lpstr>Serving Your Partner</vt:lpstr>
      <vt:lpstr>Expectations</vt:lpstr>
      <vt:lpstr>Expectations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Trip Timeline</vt:lpstr>
      <vt:lpstr>The timeline</vt:lpstr>
      <vt:lpstr>Budget Planning</vt:lpstr>
      <vt:lpstr>Budget Planning</vt:lpstr>
      <vt:lpstr>Budget Planning</vt:lpstr>
      <vt:lpstr>Budget Planning</vt:lpstr>
      <vt:lpstr>Recruiting your team</vt:lpstr>
      <vt:lpstr>Recruiting your team</vt:lpstr>
      <vt:lpstr>Recruiting your team</vt:lpstr>
      <vt:lpstr>Recruiting your team</vt:lpstr>
      <vt:lpstr>Recruiting your team</vt:lpstr>
      <vt:lpstr>Travel Logistics</vt:lpstr>
      <vt:lpstr>Travel Logistics</vt:lpstr>
      <vt:lpstr>Travel Logistics</vt:lpstr>
      <vt:lpstr>Travel Logistics</vt:lpstr>
      <vt:lpstr>Team Meetings</vt:lpstr>
      <vt:lpstr>Team Meetings</vt:lpstr>
      <vt:lpstr>Team Meetings</vt:lpstr>
      <vt:lpstr>Team Meetings</vt:lpstr>
      <vt:lpstr>PowerPoint Presentation</vt:lpstr>
      <vt:lpstr>Passports</vt:lpstr>
      <vt:lpstr>Immunizations</vt:lpstr>
      <vt:lpstr>Financial Logistics</vt:lpstr>
      <vt:lpstr>Financial Logistics</vt:lpstr>
      <vt:lpstr>Financial Logistics</vt:lpstr>
      <vt:lpstr>Daily Debrief</vt:lpstr>
      <vt:lpstr>Returning Home</vt:lpstr>
      <vt:lpstr>After the Trip</vt:lpstr>
      <vt:lpstr>After the Trip</vt:lpstr>
      <vt:lpstr>After the Trip</vt:lpstr>
      <vt:lpstr>After the Trip</vt:lpstr>
      <vt:lpstr>Looking forward</vt:lpstr>
      <vt:lpstr>Looking forward</vt:lpstr>
      <vt:lpstr>2023 Trips</vt:lpstr>
      <vt:lpstr>PowerPoint Presentation</vt:lpstr>
      <vt:lpstr>Book Recommendations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 Leader Meeting</dc:title>
  <dc:creator>Bradley Fayonsky</dc:creator>
  <cp:lastModifiedBy>Bradley Fayonsky</cp:lastModifiedBy>
  <cp:revision>47</cp:revision>
  <cp:lastPrinted>2022-09-21T21:05:16Z</cp:lastPrinted>
  <dcterms:modified xsi:type="dcterms:W3CDTF">2022-09-21T21:47:04Z</dcterms:modified>
</cp:coreProperties>
</file>